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</p:sldMasterIdLst>
  <p:notesMasterIdLst>
    <p:notesMasterId r:id="rId61"/>
  </p:notesMasterIdLst>
  <p:handoutMasterIdLst>
    <p:handoutMasterId r:id="rId62"/>
  </p:handoutMasterIdLst>
  <p:sldIdLst>
    <p:sldId id="256" r:id="rId3"/>
    <p:sldId id="257" r:id="rId4"/>
    <p:sldId id="13018" r:id="rId5"/>
    <p:sldId id="12926" r:id="rId6"/>
    <p:sldId id="13312" r:id="rId7"/>
    <p:sldId id="13314" r:id="rId8"/>
    <p:sldId id="13315" r:id="rId9"/>
    <p:sldId id="13316" r:id="rId10"/>
    <p:sldId id="13317" r:id="rId11"/>
    <p:sldId id="13318" r:id="rId12"/>
    <p:sldId id="13319" r:id="rId13"/>
    <p:sldId id="13321" r:id="rId14"/>
    <p:sldId id="13322" r:id="rId15"/>
    <p:sldId id="13323" r:id="rId16"/>
    <p:sldId id="13325" r:id="rId17"/>
    <p:sldId id="13387" r:id="rId18"/>
    <p:sldId id="13328" r:id="rId19"/>
    <p:sldId id="13329" r:id="rId20"/>
    <p:sldId id="13331" r:id="rId21"/>
    <p:sldId id="13334" r:id="rId22"/>
    <p:sldId id="13337" r:id="rId23"/>
    <p:sldId id="13338" r:id="rId24"/>
    <p:sldId id="13341" r:id="rId25"/>
    <p:sldId id="13342" r:id="rId26"/>
    <p:sldId id="13345" r:id="rId27"/>
    <p:sldId id="13346" r:id="rId28"/>
    <p:sldId id="13390" r:id="rId29"/>
    <p:sldId id="13347" r:id="rId30"/>
    <p:sldId id="13389" r:id="rId31"/>
    <p:sldId id="13349" r:id="rId32"/>
    <p:sldId id="13350" r:id="rId33"/>
    <p:sldId id="13352" r:id="rId34"/>
    <p:sldId id="13354" r:id="rId35"/>
    <p:sldId id="13355" r:id="rId36"/>
    <p:sldId id="13356" r:id="rId37"/>
    <p:sldId id="13358" r:id="rId38"/>
    <p:sldId id="13359" r:id="rId39"/>
    <p:sldId id="13391" r:id="rId40"/>
    <p:sldId id="13361" r:id="rId41"/>
    <p:sldId id="13362" r:id="rId42"/>
    <p:sldId id="13364" r:id="rId43"/>
    <p:sldId id="13366" r:id="rId44"/>
    <p:sldId id="13367" r:id="rId45"/>
    <p:sldId id="13368" r:id="rId46"/>
    <p:sldId id="13370" r:id="rId47"/>
    <p:sldId id="13371" r:id="rId48"/>
    <p:sldId id="13373" r:id="rId49"/>
    <p:sldId id="13375" r:id="rId50"/>
    <p:sldId id="13376" r:id="rId51"/>
    <p:sldId id="13377" r:id="rId52"/>
    <p:sldId id="13379" r:id="rId53"/>
    <p:sldId id="13381" r:id="rId54"/>
    <p:sldId id="13382" r:id="rId55"/>
    <p:sldId id="13383" r:id="rId56"/>
    <p:sldId id="13384" r:id="rId57"/>
    <p:sldId id="13385" r:id="rId58"/>
    <p:sldId id="13392" r:id="rId59"/>
    <p:sldId id="12916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00"/>
    <a:srgbClr val="0000CC"/>
    <a:srgbClr val="9900CC"/>
    <a:srgbClr val="3859CD"/>
    <a:srgbClr val="0066FF"/>
    <a:srgbClr val="21509E"/>
    <a:srgbClr val="23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5" autoAdjust="0"/>
    <p:restoredTop sz="90058" autoAdjust="0"/>
  </p:normalViewPr>
  <p:slideViewPr>
    <p:cSldViewPr snapToGrid="0">
      <p:cViewPr varScale="1">
        <p:scale>
          <a:sx n="88" d="100"/>
          <a:sy n="88" d="100"/>
        </p:scale>
        <p:origin x="100" y="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1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3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2FEFA-4CF6-42CD-8AC5-F0FC5957747C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6BC40-F3CD-440F-B27F-814FE367B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566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79CA2-57DC-4771-8296-C0E13116A7DC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76D3-0A9C-4304-A2B4-0F4285B21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88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44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11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722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285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91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5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24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538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719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566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988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276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355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253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959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59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59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275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275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821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8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4090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508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217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259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820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40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890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89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48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1364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86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3120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3759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723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5565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3270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088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024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8947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05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897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660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4327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571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058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19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774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656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55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89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79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63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765790-E418-4DE2-9336-BBB8A714A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FC049-C4A7-455C-BD93-392A5CF8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86EB09-1D2E-4B10-A438-778269CC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900AE2-8197-482E-9C2B-BA649759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24EC45-379A-46D3-BCAF-451F68651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756400" cy="2387600"/>
          </a:xfrm>
        </p:spPr>
        <p:txBody>
          <a:bodyPr anchor="ctr"/>
          <a:lstStyle>
            <a:lvl1pPr algn="ctr">
              <a:defRPr sz="6000" b="1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61ED13-1D89-4C5B-B4CF-B2A72DF92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76656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636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AE32E-0618-47CC-8787-925BEA2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4B5197-DDBF-4CEE-99D9-1B29BD042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E9D977-DB12-4FE4-AB5F-B2913D44C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FAF33-0829-4AEF-BCCF-204700A9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9165D-C847-49C8-A4FF-D88FF4FD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6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1E5043-3C12-4801-A114-C31190824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881ECC-5C18-4B54-9938-B2A34BD40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B8C888-DAF9-4D3C-88A1-99623606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9E94D2-2ADF-4D1C-879F-2171E91B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EEEC03-331E-4995-8995-E9F605A4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0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04" y="-25400"/>
            <a:ext cx="12192000" cy="4171949"/>
          </a:xfrm>
          <a:prstGeom prst="rect">
            <a:avLst/>
          </a:prstGeom>
          <a:effectLst/>
        </p:spPr>
      </p:pic>
      <p:sp>
        <p:nvSpPr>
          <p:cNvPr id="9" name="矩形 2"/>
          <p:cNvSpPr/>
          <p:nvPr userDrawn="1"/>
        </p:nvSpPr>
        <p:spPr>
          <a:xfrm>
            <a:off x="0" y="4251163"/>
            <a:ext cx="12192000" cy="2606837"/>
          </a:xfrm>
          <a:prstGeom prst="rect">
            <a:avLst/>
          </a:prstGeom>
          <a:solidFill>
            <a:srgbClr val="213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1219170"/>
            <a:endParaRPr lang="zh-CN" altLang="en-US" sz="19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1" y="4145936"/>
            <a:ext cx="7142840" cy="1097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130304" y="4145936"/>
            <a:ext cx="1266216" cy="1097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8396522" y="4145936"/>
            <a:ext cx="1264649" cy="109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9661172" y="4145936"/>
            <a:ext cx="1266216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0927389" y="4145936"/>
            <a:ext cx="1264649" cy="109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8336" y="1584605"/>
            <a:ext cx="4307664" cy="430766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012267" y="3732107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70251" y="3732107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57352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7330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1699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64102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768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7536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4384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3152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17" name="矩形 7"/>
          <p:cNvSpPr/>
          <p:nvPr userDrawn="1"/>
        </p:nvSpPr>
        <p:spPr>
          <a:xfrm>
            <a:off x="1" y="762862"/>
            <a:ext cx="12184067" cy="45708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8" tIns="60938" rIns="121878" bIns="60938" anchor="ctr"/>
          <a:lstStyle/>
          <a:p>
            <a:pPr algn="ctr" defTabSz="1219170">
              <a:defRPr/>
            </a:pPr>
            <a:endParaRPr lang="zh-CN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47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2006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2006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8354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8354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8354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33607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768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753600" y="19050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4384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52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733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9389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438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435E5-AED3-4186-8496-9DF5CA6E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55881"/>
            <a:ext cx="10312400" cy="91947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35D30E-763D-4751-A08C-3A999F38E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" y="1056640"/>
            <a:ext cx="10515600" cy="5160963"/>
          </a:xfrm>
        </p:spPr>
        <p:txBody>
          <a:bodyPr/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n"/>
              <a:defRPr/>
            </a:lvl1pPr>
            <a:lvl2pPr marL="685800" indent="-228600">
              <a:lnSpc>
                <a:spcPct val="110000"/>
              </a:lnSpc>
              <a:buFont typeface="Wingdings" panose="05000000000000000000" pitchFamily="2" charset="2"/>
              <a:buChar char="p"/>
              <a:defRPr/>
            </a:lvl2pPr>
            <a:lvl3pPr marL="1143000" indent="-228600">
              <a:lnSpc>
                <a:spcPct val="110000"/>
              </a:lnSpc>
              <a:buFont typeface="Wingdings" panose="05000000000000000000" pitchFamily="2" charset="2"/>
              <a:buChar char="u"/>
              <a:defRPr/>
            </a:lvl3pPr>
            <a:lvl4pPr marL="1600200" indent="-228600">
              <a:lnSpc>
                <a:spcPct val="110000"/>
              </a:lnSpc>
              <a:buFontTx/>
              <a:buBlip>
                <a:blip r:embed="rId2"/>
              </a:buBlip>
              <a:defRPr/>
            </a:lvl4pPr>
            <a:lvl5pPr marL="2057400" indent="-228600">
              <a:lnSpc>
                <a:spcPct val="11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六边形 9"/>
          <p:cNvSpPr/>
          <p:nvPr userDrawn="1"/>
        </p:nvSpPr>
        <p:spPr>
          <a:xfrm>
            <a:off x="11430000" y="193040"/>
            <a:ext cx="609600" cy="538480"/>
          </a:xfrm>
          <a:prstGeom prst="hexagon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C94E0B-2656-48BB-9F85-7EC11AA9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780" y="259397"/>
            <a:ext cx="54102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223520" y="193040"/>
            <a:ext cx="701040" cy="538480"/>
          </a:xfrm>
          <a:prstGeom prst="parallelogram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CAS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4572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520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225157" y="1594192"/>
            <a:ext cx="4307664" cy="430766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898016" y="2669032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061587" y="2669032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42188" y="2669032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979164" y="3748024"/>
            <a:ext cx="2157984" cy="2157984"/>
          </a:xfrm>
          <a:prstGeom prst="diamond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794142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54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45720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8258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3440" y="1341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377440" y="1341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01440" y="1341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53440" y="2865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377440" y="2865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901440" y="2865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53440" y="4389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377440" y="4389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901440" y="4389120"/>
            <a:ext cx="1524000" cy="1524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44432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24000" y="3169920"/>
            <a:ext cx="1828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010400" y="1341120"/>
            <a:ext cx="3657600" cy="3657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52800" y="3169920"/>
            <a:ext cx="1828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181600" y="3169920"/>
            <a:ext cx="1828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406488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54350" y="1651001"/>
            <a:ext cx="6032500" cy="40005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/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7812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736600" y="40640"/>
            <a:ext cx="10515600" cy="699419"/>
          </a:xfrm>
          <a:prstGeom prst="rect">
            <a:avLst/>
          </a:prstGeom>
        </p:spPr>
        <p:txBody>
          <a:bodyPr lIns="60958" tIns="30479" rIns="60958" bIns="30479" anchor="ctr"/>
          <a:lstStyle>
            <a:lvl1pPr algn="l">
              <a:defRPr sz="4000" b="1">
                <a:solidFill>
                  <a:srgbClr val="2150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6" name="内容占位符 44"/>
          <p:cNvSpPr>
            <a:spLocks noGrp="1"/>
          </p:cNvSpPr>
          <p:nvPr>
            <p:ph idx="1"/>
          </p:nvPr>
        </p:nvSpPr>
        <p:spPr>
          <a:xfrm>
            <a:off x="811530" y="1056640"/>
            <a:ext cx="10515600" cy="5160963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10000"/>
              </a:lnSpc>
              <a:buFont typeface="Wingdings" panose="05000000000000000000" pitchFamily="2" charset="2"/>
              <a:buChar char="u"/>
              <a:defRPr b="1">
                <a:solidFill>
                  <a:srgbClr val="3859CD"/>
                </a:solidFill>
              </a:defRPr>
            </a:lvl1pPr>
            <a:lvl2pPr>
              <a:lnSpc>
                <a:spcPct val="110000"/>
              </a:lnSpc>
              <a:defRPr b="1">
                <a:solidFill>
                  <a:srgbClr val="3859CD"/>
                </a:solidFill>
              </a:defRPr>
            </a:lvl2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dirty="0" err="1"/>
              <a:t>Df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err="1"/>
              <a:t>fggfhj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1821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1810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356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DE1A8-F8A6-46DB-8DBE-B435FD79B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15C7A9-157F-4561-82CF-B1C7D6A6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B9E45-3A51-45B5-99E7-A8DEDF9E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DD44E-46AD-4B23-A455-CAB7DCC8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CB7511-71E1-468B-B646-577DAF7C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7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04526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534396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3440" y="1341120"/>
            <a:ext cx="21336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341120"/>
            <a:ext cx="21336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242560" y="1341120"/>
            <a:ext cx="2133600" cy="45720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defTabSz="1219170"/>
            <a:fld id="{5DE872C3-2ED1-43FB-B3C4-BA6F078D7CD3}" type="slidenum">
              <a:rPr lang="en-US" smtClean="0">
                <a:solidFill>
                  <a:prstClr val="white"/>
                </a:solidFill>
              </a:rPr>
              <a:pPr defTabSz="121917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509329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341120"/>
            <a:ext cx="2438400" cy="3352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60335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70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172629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22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8200" y="4038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2212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23000" y="40386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249284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2480" y="172212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92480" y="403860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08960" y="172212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08960" y="4038600"/>
            <a:ext cx="2133600" cy="2133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1582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4084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4084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4084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414020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001000" y="414020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419600" y="4140200"/>
            <a:ext cx="33528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28499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36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560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484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40800" y="1718056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36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5560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484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940800" y="4241800"/>
            <a:ext cx="2438400" cy="18288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645505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803400"/>
            <a:ext cx="103632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44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4488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52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1816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4306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0D50F-E069-49CD-AB4C-68369365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B001C-41CA-4F88-86D6-B1EBF07FB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0BEF23-7A0B-4FA6-A868-75F19C40D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1DFAE1-6A69-4CD6-823E-E7A79950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72E1BD-FC2F-43A6-8092-2A1420C6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4DE20D-CE94-4100-9318-5778AF8F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2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-MEDIA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2"/>
          </p:nvPr>
        </p:nvSpPr>
        <p:spPr>
          <a:xfrm>
            <a:off x="838200" y="1558798"/>
            <a:ext cx="7326941" cy="4121405"/>
          </a:xfrm>
          <a:prstGeom prst="rect">
            <a:avLst/>
          </a:prstGeom>
        </p:spPr>
        <p:txBody>
          <a:bodyPr lIns="60958" tIns="30479" rIns="60958" bIns="30479"/>
          <a:lstStyle/>
          <a:p>
            <a:r>
              <a:rPr lang="en-US" dirty="0"/>
              <a:t>Click icon to add media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791999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60958" tIns="30479" rIns="60958" bIns="30479"/>
          <a:lstStyle>
            <a:lvl1pPr algn="l">
              <a:defRPr sz="43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3" name="Title 3"/>
          <p:cNvSpPr txBox="1">
            <a:spLocks/>
          </p:cNvSpPr>
          <p:nvPr userDrawn="1"/>
        </p:nvSpPr>
        <p:spPr>
          <a:xfrm>
            <a:off x="508000" y="990600"/>
            <a:ext cx="10515600" cy="5486400"/>
          </a:xfrm>
          <a:prstGeom prst="rect">
            <a:avLst/>
          </a:prstGeom>
        </p:spPr>
        <p:txBody>
          <a:bodyPr lIns="60958" tIns="30479" rIns="60958" bIns="30479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761981" indent="-761981" defTabSz="1219170">
              <a:buFont typeface="Arial" panose="020B0604020202020204" pitchFamily="34" charset="0"/>
              <a:buChar char="•"/>
            </a:pPr>
            <a:r>
              <a:rPr lang="en-US" altLang="zh-CN" sz="3700" dirty="0">
                <a:solidFill>
                  <a:srgbClr val="3859CD"/>
                </a:solidFill>
              </a:rPr>
              <a:t>Click to edit Master title style</a:t>
            </a:r>
            <a:endParaRPr lang="uk-UA" sz="3700" dirty="0">
              <a:solidFill>
                <a:srgbClr val="3859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579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1091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76200"/>
            <a:ext cx="9956800" cy="711200"/>
          </a:xfrm>
          <a:prstGeom prst="rect">
            <a:avLst/>
          </a:prstGeom>
        </p:spPr>
        <p:txBody>
          <a:bodyPr lIns="121917" tIns="60958" rIns="121917" bIns="60958" anchor="ctr"/>
          <a:lstStyle>
            <a:lvl1pPr>
              <a:defRPr sz="4300">
                <a:solidFill>
                  <a:srgbClr val="213F7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620095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5816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1345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6346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5901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8658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zh-CN" altLang="en-US" sz="2400">
              <a:solidFill>
                <a:srgbClr val="44546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r>
              <a:rPr lang="zh-CN" altLang="en-US" sz="2400">
                <a:solidFill>
                  <a:srgbClr val="44546A"/>
                </a:solidFill>
              </a:rPr>
              <a:t>第</a:t>
            </a:r>
            <a:r>
              <a:rPr lang="en-US" altLang="zh-CN" sz="2400">
                <a:solidFill>
                  <a:srgbClr val="44546A"/>
                </a:solidFill>
              </a:rPr>
              <a:t>6</a:t>
            </a:r>
            <a:r>
              <a:rPr lang="zh-CN" altLang="en-US" sz="2400">
                <a:solidFill>
                  <a:srgbClr val="44546A"/>
                </a:solidFill>
              </a:rPr>
              <a:t>章 同步时序逻辑电路</a:t>
            </a:r>
            <a:endParaRPr lang="zh-CN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96014" y="1397000"/>
            <a:ext cx="556069" cy="471563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fld id="{0C913308-F349-4B6D-A68A-DD1791B4A57B}" type="slidenum">
              <a:rPr lang="zh-CN" altLang="en-US" sz="2400" smtClean="0">
                <a:solidFill>
                  <a:srgbClr val="44546A"/>
                </a:solidFill>
              </a:rPr>
              <a:pPr defTabSz="1219170"/>
              <a:t>‹#›</a:t>
            </a:fld>
            <a:endParaRPr lang="zh-CN" altLang="en-US" sz="240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33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B882E-D190-436B-9A12-E5598BE2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EA812-C68D-4E7A-92AE-7FA67409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71B704-0DA0-4007-B550-549A8967A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D66847-95BE-42DD-A82F-212B18005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1510D7-5FA5-4B92-A042-0DB927818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BA46C4-CFD0-4A3C-91E1-3691F64F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947FC5-7152-4829-8CB1-1FEF9B52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64BE311-DAF5-41FC-AB57-33E0B288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38351-78E6-47BB-99ED-F94C4655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634BFA-C7CD-4095-B004-7EB4BAAF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8904D9-BE4D-4C26-A4B1-3788AA54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DD4F54-38C8-4C1F-B002-1082C5A7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3F6D3F-4B14-4AD9-A9CB-7304D8DA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5294" y="0"/>
            <a:ext cx="2106706" cy="510988"/>
          </a:xfrm>
        </p:spPr>
        <p:txBody>
          <a:bodyPr/>
          <a:lstStyle>
            <a:lvl1pPr algn="r">
              <a:defRPr sz="1600"/>
            </a:lvl1pPr>
          </a:lstStyle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892853"/>
            <a:ext cx="12192000" cy="92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1612880" y="6258560"/>
            <a:ext cx="468000" cy="468000"/>
          </a:xfrm>
          <a:prstGeom prst="ellips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D50D6-D2CF-467E-A564-55E2DBD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1920" y="6299835"/>
            <a:ext cx="56896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696720" y="97943"/>
            <a:ext cx="8239760" cy="732155"/>
          </a:xfrm>
        </p:spPr>
        <p:txBody>
          <a:bodyPr>
            <a:normAutofit/>
          </a:bodyPr>
          <a:lstStyle>
            <a:lvl1pPr>
              <a:defRPr sz="3600">
                <a:solidFill>
                  <a:srgbClr val="235EB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782320" y="1016000"/>
            <a:ext cx="10657840" cy="5476560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235EB8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20000"/>
              </a:lnSpc>
              <a:buClr>
                <a:srgbClr val="235EB8"/>
              </a:buClr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20000"/>
              </a:lnSpc>
              <a:buClr>
                <a:srgbClr val="235EB8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buClr>
                <a:srgbClr val="235EB8"/>
              </a:buClr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buClr>
                <a:srgbClr val="235EB8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801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CAE5C-B0AD-4A57-BA27-080E8693E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1DBFB-5D2A-49A3-8067-C66C8984E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D4B2C6-9CCF-40A8-A7E4-66912F7E0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CEC5AE-C319-4BFE-BB40-C6D5E22E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0ACA21-C9D9-48CA-8D60-FE973094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79D310-7B48-400A-B879-53F542FC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8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7F26E-CA53-4F21-9656-0193659A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355588-3F62-4B6B-9A44-E99FB015B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F7EDDB-D3AF-4D17-B530-695CCB1B6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60D030-3B34-4672-B6BA-2F5055277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3FE698-F6CE-4867-88F1-42CA9E3E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1A49B5-CF2E-4EC1-A59E-4F6DC7FF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95A2AD-0E84-4541-B5FE-A4F4F24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F11F8-BF27-469A-A78A-1587C5D5F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018708-E175-48D1-AC20-CC01C8888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0EE11-0B44-4442-BB7A-811319244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4C267-CEAD-45E5-8B69-D21EB6181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859C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D9C768-8413-45FA-BDC7-53DA680357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94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3859CD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6"/>
          <p:cNvCxnSpPr/>
          <p:nvPr userDrawn="1"/>
        </p:nvCxnSpPr>
        <p:spPr>
          <a:xfrm flipV="1">
            <a:off x="406400" y="804657"/>
            <a:ext cx="11094720" cy="1"/>
          </a:xfrm>
          <a:prstGeom prst="line">
            <a:avLst/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5"/>
          <p:cNvSpPr>
            <a:spLocks/>
          </p:cNvSpPr>
          <p:nvPr userDrawn="1"/>
        </p:nvSpPr>
        <p:spPr bwMode="auto">
          <a:xfrm rot="5400000">
            <a:off x="11450010" y="513391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5"/>
          </a:solidFill>
          <a:ln w="12700">
            <a:solidFill>
              <a:schemeClr val="accent5"/>
            </a:soli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zh-CN" altLang="en-US" sz="19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11486084" y="614085"/>
            <a:ext cx="480000" cy="30480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defTabSz="1219170">
              <a:defRPr/>
            </a:pPr>
            <a:fld id="{857B18ED-D931-45F4-8873-1BEDAB4DC03E}" type="slidenum">
              <a:rPr lang="en-JM" sz="1600" smtClean="0">
                <a:solidFill>
                  <a:prstClr val="white"/>
                </a:solidFill>
              </a:rPr>
              <a:pPr defTabSz="1219170">
                <a:defRPr/>
              </a:pPr>
              <a:t>‹#›</a:t>
            </a:fld>
            <a:endParaRPr lang="en-JM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3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slide" Target="slide3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3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0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slide" Target="slide3.xml"/><Relationship Id="rId5" Type="http://schemas.openxmlformats.org/officeDocument/2006/relationships/image" Target="../media/image20.emf"/><Relationship Id="rId10" Type="http://schemas.openxmlformats.org/officeDocument/2006/relationships/image" Target="../media/image27.png"/><Relationship Id="rId4" Type="http://schemas.openxmlformats.org/officeDocument/2006/relationships/oleObject" Target="../embeddings/Microsoft_Visio_2003-2010_Drawing.vsd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0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7.xml"/><Relationship Id="rId4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6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20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8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30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3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6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3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9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4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slide" Target="slide25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41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2012" y="1673693"/>
            <a:ext cx="895574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同步时序逻辑电路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《</a:t>
            </a:r>
            <a:r>
              <a:rPr lang="zh-CN" altLang="en-US" dirty="0"/>
              <a:t>数字电路设计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09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1109" y="1073286"/>
            <a:ext cx="111989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一个电路如果满足以下条件，它就是同步时序逻辑电路：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）电路的每一个元件，或者是存储元件（触发器），或者是组合电路；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）至少有一个元件是存储元件（触发器）；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）所有触发器都接收同一个时钟信号；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）每个回路上都至少包含一个触发器。</a:t>
            </a: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一个最简单的同步时序逻辑电路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它本身就是一个存储元件，包含一个输入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，一个时钟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，一个输出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，和两个状态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1}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；它的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是输出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下一状态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时序逻辑电路的分类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4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0946" y="1073286"/>
            <a:ext cx="1152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请判断图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个电路中，哪些是同步时序逻辑电路。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时序逻辑电路的分类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6329"/>
              </p:ext>
            </p:extLst>
          </p:nvPr>
        </p:nvGraphicFramePr>
        <p:xfrm>
          <a:off x="678873" y="2202874"/>
          <a:ext cx="3251948" cy="969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64" name="Visio" r:id="rId4" imgW="1430354" imgH="413910" progId="Visio.Drawing.11">
                  <p:embed/>
                </p:oleObj>
              </mc:Choice>
              <mc:Fallback>
                <p:oleObj name="Visio" r:id="rId4" imgW="1430354" imgH="41391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73" y="2202874"/>
                        <a:ext cx="3251948" cy="96981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974580"/>
              </p:ext>
            </p:extLst>
          </p:nvPr>
        </p:nvGraphicFramePr>
        <p:xfrm>
          <a:off x="4459966" y="1856509"/>
          <a:ext cx="2685964" cy="1316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65" name="Visio" r:id="rId6" imgW="1430354" imgH="705780" progId="Visio.Drawing.11">
                  <p:embed/>
                </p:oleObj>
              </mc:Choice>
              <mc:Fallback>
                <p:oleObj name="Visio" r:id="rId6" imgW="1430354" imgH="70578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9966" y="1856509"/>
                        <a:ext cx="2685964" cy="131618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599225"/>
              </p:ext>
            </p:extLst>
          </p:nvPr>
        </p:nvGraphicFramePr>
        <p:xfrm>
          <a:off x="8216507" y="1858050"/>
          <a:ext cx="2802331" cy="1314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66" name="Visio" r:id="rId8" imgW="1721017" imgH="807840" progId="Visio.Drawing.11">
                  <p:embed/>
                </p:oleObj>
              </mc:Choice>
              <mc:Fallback>
                <p:oleObj name="Visio" r:id="rId8" imgW="1721017" imgH="80784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6507" y="1858050"/>
                        <a:ext cx="2802331" cy="131464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855366"/>
              </p:ext>
            </p:extLst>
          </p:nvPr>
        </p:nvGraphicFramePr>
        <p:xfrm>
          <a:off x="671544" y="4013870"/>
          <a:ext cx="2989675" cy="181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67" name="Visio" r:id="rId10" imgW="1779096" imgH="1091070" progId="Visio.Drawing.11">
                  <p:embed/>
                </p:oleObj>
              </mc:Choice>
              <mc:Fallback>
                <p:oleObj name="Visio" r:id="rId10" imgW="1779096" imgH="109107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44" y="4013870"/>
                        <a:ext cx="2989675" cy="181341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004894"/>
              </p:ext>
            </p:extLst>
          </p:nvPr>
        </p:nvGraphicFramePr>
        <p:xfrm>
          <a:off x="4578257" y="3935702"/>
          <a:ext cx="2946501" cy="1903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68" name="Visio" r:id="rId12" imgW="2166466" imgH="1395630" progId="Visio.Drawing.11">
                  <p:embed/>
                </p:oleObj>
              </mc:Choice>
              <mc:Fallback>
                <p:oleObj name="Visio" r:id="rId12" imgW="2166466" imgH="139563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257" y="3935702"/>
                        <a:ext cx="2946501" cy="190362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738386"/>
              </p:ext>
            </p:extLst>
          </p:nvPr>
        </p:nvGraphicFramePr>
        <p:xfrm>
          <a:off x="7940312" y="4112554"/>
          <a:ext cx="3616541" cy="1699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69" name="Visio" r:id="rId14" imgW="2473067" imgH="1158300" progId="Visio.Drawing.11">
                  <p:embed/>
                </p:oleObj>
              </mc:Choice>
              <mc:Fallback>
                <p:oleObj name="Visio" r:id="rId14" imgW="2473067" imgH="11583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0312" y="4112554"/>
                        <a:ext cx="3616541" cy="169952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8842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04507" y="3241964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472545" y="3241964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38599" y="5902705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01445" y="5902705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476509" y="3241964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379527" y="5902705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8" name="矩形 17"/>
          <p:cNvSpPr/>
          <p:nvPr/>
        </p:nvSpPr>
        <p:spPr>
          <a:xfrm>
            <a:off x="2720854" y="32419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组合电路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225101" y="324196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同步时序电路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33086" y="590270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同步时序电路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59933" y="590270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同步时序电路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13540" y="325894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都不是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105791" y="590270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异步时序电路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79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0" grpId="0"/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12954" y="1073286"/>
                <a:ext cx="11287433" cy="510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Mealy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型和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Moore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型时序逻辑电路</a:t>
                </a: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按照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同步时序电路的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输出特性划分：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Mealy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型时序逻辑电路：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en-US" altLang="zh-CN" sz="2400" b="1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是当前输入和当前状态的函数，即：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3" defTabSz="468000">
                  <a:lnSpc>
                    <a:spcPct val="150000"/>
                  </a:lnSpc>
                  <a:buClr>
                    <a:srgbClr val="3859C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𝐢</m:t>
                          </m:r>
                        </m:sub>
                      </m:sSub>
                      <m:d>
                        <m:dPr>
                          <m:ctrlPr>
                            <a:rPr lang="zh-CN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zh-CN" sz="2400" b="1" i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输入，现态</m:t>
                          </m:r>
                        </m:e>
                      </m:d>
                      <m:r>
                        <a:rPr lang="en-US" altLang="zh-CN" sz="2400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𝐢</m:t>
                          </m:r>
                        </m:sub>
                      </m:sSub>
                      <m:d>
                        <m:dPr>
                          <m:ctrlPr>
                            <a:rPr lang="zh-CN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CN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~</m:t>
                          </m:r>
                          <m:sSubSup>
                            <m:sSubSupPr>
                              <m:ctrlPr>
                                <a:rPr lang="zh-CN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Moore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型时序逻辑电路：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仅是当前状态的函数，或者根本就不存在专门的输出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en-US" altLang="zh-CN" sz="2400" b="1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，而将电路中触发器的状态直接作为输出。即：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3" defTabSz="468000">
                  <a:lnSpc>
                    <a:spcPct val="150000"/>
                  </a:lnSpc>
                  <a:buClr>
                    <a:srgbClr val="3859C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zh-CN" sz="2400" b="1" i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现态</m:t>
                        </m:r>
                      </m:e>
                    </m:d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或者没有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Moore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型电路是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Mealy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型电路的一个特例，本质上并无很大区别，它们仅仅在输出特性上有差异，但是分析和设计方法是一样的。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4" y="1073286"/>
                <a:ext cx="11287433" cy="5101012"/>
              </a:xfrm>
              <a:prstGeom prst="rect">
                <a:avLst/>
              </a:prstGeom>
              <a:blipFill rotWithShape="1">
                <a:blip r:embed="rId3"/>
                <a:stretch>
                  <a:fillRect l="-756" b="-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751675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时序逻辑电路的分类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04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0946" y="1073286"/>
            <a:ext cx="1152698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请判断图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）所示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个时序逻辑电路中，哪些是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Mealy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型时序逻辑电路？哪些是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Moore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型时序逻辑电路。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时序逻辑电路的分类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50067"/>
              </p:ext>
            </p:extLst>
          </p:nvPr>
        </p:nvGraphicFramePr>
        <p:xfrm>
          <a:off x="586675" y="3899425"/>
          <a:ext cx="2802331" cy="1314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28" name="Visio" r:id="rId4" imgW="1721017" imgH="807840" progId="Visio.Drawing.11">
                  <p:embed/>
                </p:oleObj>
              </mc:Choice>
              <mc:Fallback>
                <p:oleObj name="Visio" r:id="rId4" imgW="1721017" imgH="807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75" y="3899425"/>
                        <a:ext cx="2802331" cy="131464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067355"/>
              </p:ext>
            </p:extLst>
          </p:nvPr>
        </p:nvGraphicFramePr>
        <p:xfrm>
          <a:off x="4429054" y="3394504"/>
          <a:ext cx="2989675" cy="181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29" name="Visio" r:id="rId6" imgW="1779096" imgH="1091070" progId="Visio.Drawing.11">
                  <p:embed/>
                </p:oleObj>
              </mc:Choice>
              <mc:Fallback>
                <p:oleObj name="Visio" r:id="rId6" imgW="1779096" imgH="10910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054" y="3394504"/>
                        <a:ext cx="2989675" cy="181341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877744"/>
              </p:ext>
            </p:extLst>
          </p:nvPr>
        </p:nvGraphicFramePr>
        <p:xfrm>
          <a:off x="8335767" y="3316336"/>
          <a:ext cx="2946501" cy="1903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30" name="Visio" r:id="rId8" imgW="2166466" imgH="1395630" progId="Visio.Drawing.11">
                  <p:embed/>
                </p:oleObj>
              </mc:Choice>
              <mc:Fallback>
                <p:oleObj name="Visio" r:id="rId8" imgW="2166466" imgH="1395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5767" y="3316336"/>
                        <a:ext cx="2946501" cy="190362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24"/>
          <p:cNvSpPr txBox="1"/>
          <p:nvPr/>
        </p:nvSpPr>
        <p:spPr>
          <a:xfrm>
            <a:off x="8796109" y="5283339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文本框 25"/>
          <p:cNvSpPr txBox="1"/>
          <p:nvPr/>
        </p:nvSpPr>
        <p:spPr>
          <a:xfrm>
            <a:off x="5058955" y="5283339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0" name="文本框 26"/>
          <p:cNvSpPr txBox="1"/>
          <p:nvPr/>
        </p:nvSpPr>
        <p:spPr>
          <a:xfrm>
            <a:off x="1846677" y="5283339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3" name="矩形 42"/>
          <p:cNvSpPr/>
          <p:nvPr/>
        </p:nvSpPr>
        <p:spPr>
          <a:xfrm>
            <a:off x="2595269" y="5283339"/>
            <a:ext cx="1188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Moore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90596" y="5283339"/>
            <a:ext cx="1188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Moore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517443" y="5283339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Mealy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705659" y="4121380"/>
            <a:ext cx="2489412" cy="71508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只有状态输出</a:t>
            </a:r>
          </a:p>
        </p:txBody>
      </p:sp>
    </p:spTree>
    <p:extLst>
      <p:ext uri="{BB962C8B-B14F-4D97-AF65-F5344CB8AC3E}">
        <p14:creationId xmlns:p14="http://schemas.microsoft.com/office/powerpoint/2010/main" val="68201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941" y="1073286"/>
            <a:ext cx="111596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）有限状态机和流水线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同步时序电路中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，元件的连接结构分类：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）有限状态机：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又称为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时钟同步状态机，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若有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个触发器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，则就是一个有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个状态的有限状态机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，任何时刻它都处于这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个状态中的某个状态。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Mealy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Moore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型的有限状态机。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时序逻辑电路的分类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532555"/>
              </p:ext>
            </p:extLst>
          </p:nvPr>
        </p:nvGraphicFramePr>
        <p:xfrm>
          <a:off x="131859" y="4427221"/>
          <a:ext cx="5978888" cy="2359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50" name="Visio" r:id="rId4" imgW="3958798" imgH="1454760" progId="Visio.Drawing.11">
                  <p:embed/>
                </p:oleObj>
              </mc:Choice>
              <mc:Fallback>
                <p:oleObj name="Visio" r:id="rId4" imgW="3958798" imgH="14547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859" y="4427221"/>
                        <a:ext cx="5978888" cy="235912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250027"/>
              </p:ext>
            </p:extLst>
          </p:nvPr>
        </p:nvGraphicFramePr>
        <p:xfrm>
          <a:off x="6110747" y="4651480"/>
          <a:ext cx="5976275" cy="2137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51" name="Visio" r:id="rId6" imgW="3958798" imgH="1356210" progId="Visio.Drawing.11">
                  <p:embed/>
                </p:oleObj>
              </mc:Choice>
              <mc:Fallback>
                <p:oleObj name="Visio" r:id="rId6" imgW="3958798" imgH="13562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747" y="4651480"/>
                        <a:ext cx="5976275" cy="2137694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4"/>
          <p:cNvSpPr txBox="1"/>
          <p:nvPr/>
        </p:nvSpPr>
        <p:spPr>
          <a:xfrm>
            <a:off x="1460983" y="3972606"/>
            <a:ext cx="379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Mealy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型有限状态机</a:t>
            </a:r>
          </a:p>
        </p:txBody>
      </p:sp>
      <p:sp>
        <p:nvSpPr>
          <p:cNvPr id="15" name="文本框 15"/>
          <p:cNvSpPr txBox="1"/>
          <p:nvPr/>
        </p:nvSpPr>
        <p:spPr>
          <a:xfrm>
            <a:off x="7566816" y="4235372"/>
            <a:ext cx="379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Moore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型有限状态机</a:t>
            </a:r>
          </a:p>
        </p:txBody>
      </p:sp>
    </p:spTree>
    <p:extLst>
      <p:ext uri="{BB962C8B-B14F-4D97-AF65-F5344CB8AC3E}">
        <p14:creationId xmlns:p14="http://schemas.microsoft.com/office/powerpoint/2010/main" val="81383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3626" y="1034850"/>
            <a:ext cx="113759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有限状态机结构：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一个状态存储器：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存储电路的状态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两个组合逻辑电路：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下一状态逻辑：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当前输入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产生触发器的激励输入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，以便于在下一个时钟有效沿来临时，进入下一状态。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输出逻辑：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产生电路的输出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根据当前输入是否参与计算产生电路的输出信号，可以分为：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Mealy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型有限状态机：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不仅有输出，且输出和当前输入有关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Moore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型有限状态机：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输出和当前输入无关。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时序逻辑电路的分类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573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6976" y="1044683"/>
            <a:ext cx="1135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）流水线：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流水线技术是提高数字系统吞吐量的有效手段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流水线结构的电路模型：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没有反馈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时序逻辑电路的分类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757145"/>
              </p:ext>
            </p:extLst>
          </p:nvPr>
        </p:nvGraphicFramePr>
        <p:xfrm>
          <a:off x="523875" y="2416175"/>
          <a:ext cx="10869613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89" name="Visio" r:id="rId4" imgW="5753561" imgH="931500" progId="Visio.Drawing.11">
                  <p:embed/>
                </p:oleObj>
              </mc:Choice>
              <mc:Fallback>
                <p:oleObj name="Visio" r:id="rId4" imgW="5753561" imgH="931500" progId="Visio.Drawing.11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2416175"/>
                        <a:ext cx="10869613" cy="176212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5"/>
          <p:cNvSpPr txBox="1"/>
          <p:nvPr/>
        </p:nvSpPr>
        <p:spPr>
          <a:xfrm>
            <a:off x="456976" y="4235164"/>
            <a:ext cx="11272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流水线的各级之间需要添加暂存器（存储临时数据的存储元件）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引入了一些硬件开销和时间开销，但是它以小成本获得了时间并行性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所有现代高性能微处理器都使用流水线技术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2" name="图片 11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7" name="圆角矩形标注 6"/>
          <p:cNvSpPr/>
          <p:nvPr/>
        </p:nvSpPr>
        <p:spPr>
          <a:xfrm>
            <a:off x="7030261" y="1644848"/>
            <a:ext cx="1661455" cy="600164"/>
          </a:xfrm>
          <a:prstGeom prst="wedgeRoundRectCallout">
            <a:avLst>
              <a:gd name="adj1" fmla="val -119069"/>
              <a:gd name="adj2" fmla="val -30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为何能称为时序电路？</a:t>
            </a:r>
          </a:p>
        </p:txBody>
      </p:sp>
    </p:spTree>
    <p:extLst>
      <p:ext uri="{BB962C8B-B14F-4D97-AF65-F5344CB8AC3E}">
        <p14:creationId xmlns:p14="http://schemas.microsoft.com/office/powerpoint/2010/main" val="188560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71948" y="1046462"/>
                <a:ext cx="11169158" cy="4674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最常用的描述方法：电路图、方程组、状态转换真值表、状态转移图和时序图</a:t>
                </a: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）方程组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描述输入、输出、激励输入、状态变量之间的关系</a:t>
                </a: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u"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输出方程：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zh-CN" sz="2400" b="1" i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输入，现态</m:t>
                        </m:r>
                      </m:e>
                    </m:d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en-US" altLang="zh-CN" sz="2400" b="1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,…,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u"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激励方程：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zh-CN" sz="2400" b="1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输入，现态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en-US" altLang="zh-CN" sz="2400" b="1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,…,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u"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状态方程：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zh-CN" sz="2400" b="1" i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激励，现态</m:t>
                        </m:r>
                      </m:e>
                    </m:d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en-US" altLang="zh-CN" sz="2400" b="1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,…,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k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：电路中第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个触发器的下一个状态（次态）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：电路中第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个触发器的现态（或者原态）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1046462"/>
                <a:ext cx="11169158" cy="4674998"/>
              </a:xfrm>
              <a:prstGeom prst="rect">
                <a:avLst/>
              </a:prstGeom>
              <a:blipFill>
                <a:blip r:embed="rId4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时序逻辑电路的描述方法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B7D7792-2D11-4DF7-B857-818082BF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01811"/>
              </p:ext>
            </p:extLst>
          </p:nvPr>
        </p:nvGraphicFramePr>
        <p:xfrm>
          <a:off x="7547429" y="4555508"/>
          <a:ext cx="4644571" cy="233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61" name="Visio" r:id="rId5" imgW="3630317" imgH="1813050" progId="Visio.Drawing.11">
                  <p:embed/>
                </p:oleObj>
              </mc:Choice>
              <mc:Fallback>
                <p:oleObj name="Visio" r:id="rId5" imgW="3630317" imgH="1813050" progId="Visio.Drawing.11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7429" y="4555508"/>
                        <a:ext cx="4644571" cy="233190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52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1110" y="1075960"/>
            <a:ext cx="111792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时序电路不一定有输入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，也不一定有输出变量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，但是一定会有存储元件，所以一定会有激励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和状态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触发器就是一个最简单的时序逻辑电路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一个输入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（同时也是激励输入）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（同时也是状态变量）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它的状态有两个：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时序逻辑电路的描述方法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8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2954" y="1056741"/>
            <a:ext cx="11375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6.3】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请写出图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所示的同步时序逻辑电路的方程组。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时序逻辑电路的描述方法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091423"/>
              </p:ext>
            </p:extLst>
          </p:nvPr>
        </p:nvGraphicFramePr>
        <p:xfrm>
          <a:off x="503953" y="1767314"/>
          <a:ext cx="5334514" cy="261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19" name="Visio" r:id="rId4" imgW="2862058" imgH="1395630" progId="Visio.Drawing.11">
                  <p:embed/>
                </p:oleObj>
              </mc:Choice>
              <mc:Fallback>
                <p:oleObj name="Visio" r:id="rId4" imgW="2862058" imgH="13956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953" y="1767314"/>
                        <a:ext cx="5334514" cy="261013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5"/>
              <p:cNvSpPr txBox="1"/>
              <p:nvPr/>
            </p:nvSpPr>
            <p:spPr>
              <a:xfrm>
                <a:off x="727586" y="4492864"/>
                <a:ext cx="10097729" cy="1756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输出方程：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激励方程：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p>
                      </m:e>
                    </m:acc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 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𝑲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𝑱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</m:acc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</a:p>
            </p:txBody>
          </p:sp>
        </mc:Choice>
        <mc:Fallback xmlns="">
          <p:sp>
            <p:nvSpPr>
              <p:cNvPr id="12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86" y="4492864"/>
                <a:ext cx="10097729" cy="1756635"/>
              </a:xfrm>
              <a:prstGeom prst="rect">
                <a:avLst/>
              </a:prstGeom>
              <a:blipFill rotWithShape="1">
                <a:blip r:embed="rId6"/>
                <a:stretch>
                  <a:fillRect l="-785" b="-3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089058" y="1644080"/>
            <a:ext cx="46998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存储元件：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组合逻辑电路：两个与门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输入信号：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  <a:p>
            <a:pPr marL="800100" lvl="1" indent="-3429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输出信号：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  <a:p>
            <a:pPr marL="800100" lvl="1" indent="-3429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状态变量：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</a:p>
          <a:p>
            <a:pPr marL="800100" lvl="1" indent="-3429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激励输入：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dirty="0"/>
          </a:p>
        </p:txBody>
      </p:sp>
      <p:sp>
        <p:nvSpPr>
          <p:cNvPr id="11" name="文本框 5"/>
          <p:cNvSpPr txBox="1"/>
          <p:nvPr/>
        </p:nvSpPr>
        <p:spPr>
          <a:xfrm>
            <a:off x="4654357" y="3146538"/>
            <a:ext cx="288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8000">
              <a:lnSpc>
                <a:spcPct val="150000"/>
              </a:lnSpc>
              <a:buClr>
                <a:srgbClr val="3859CD"/>
              </a:buClr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Mealy or Moore?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38997B9-E18D-4FAA-A43D-167DDAD80445}"/>
              </a:ext>
            </a:extLst>
          </p:cNvPr>
          <p:cNvSpPr txBox="1">
            <a:spLocks/>
          </p:cNvSpPr>
          <p:nvPr/>
        </p:nvSpPr>
        <p:spPr>
          <a:xfrm>
            <a:off x="272406" y="165452"/>
            <a:ext cx="6787300" cy="6981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4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4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44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同步时序逻辑电路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1509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E9565A2F-F618-42FC-8E7D-701C3E7FAF00}"/>
              </a:ext>
            </a:extLst>
          </p:cNvPr>
          <p:cNvSpPr/>
          <p:nvPr/>
        </p:nvSpPr>
        <p:spPr>
          <a:xfrm>
            <a:off x="1920857" y="1297132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177E5E7B-FD82-4D8F-958A-30F60EC6B963}"/>
              </a:ext>
            </a:extLst>
          </p:cNvPr>
          <p:cNvSpPr/>
          <p:nvPr/>
        </p:nvSpPr>
        <p:spPr>
          <a:xfrm>
            <a:off x="3206296" y="1280502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时序逻辑电路概述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790647E3-2D8B-4E04-81E4-EF2F7FA0DB13}"/>
              </a:ext>
            </a:extLst>
          </p:cNvPr>
          <p:cNvSpPr/>
          <p:nvPr/>
        </p:nvSpPr>
        <p:spPr>
          <a:xfrm>
            <a:off x="1920857" y="2129339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0456C634-CAC8-49F1-9A41-BBAD38FF4C7B}"/>
              </a:ext>
            </a:extLst>
          </p:cNvPr>
          <p:cNvSpPr/>
          <p:nvPr/>
        </p:nvSpPr>
        <p:spPr>
          <a:xfrm>
            <a:off x="3206296" y="2112709"/>
            <a:ext cx="5198116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同步时序逻辑电路的分析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66B3CF0-9865-498F-A587-CEE9A187AB66}"/>
              </a:ext>
            </a:extLst>
          </p:cNvPr>
          <p:cNvSpPr/>
          <p:nvPr/>
        </p:nvSpPr>
        <p:spPr>
          <a:xfrm>
            <a:off x="1920857" y="2961546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76232C-C115-4996-A965-57441504CE3B}"/>
              </a:ext>
            </a:extLst>
          </p:cNvPr>
          <p:cNvSpPr/>
          <p:nvPr/>
        </p:nvSpPr>
        <p:spPr>
          <a:xfrm>
            <a:off x="3206296" y="2944916"/>
            <a:ext cx="5278798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同步时序逻辑电路的设计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B7F9B3BC-037C-4D17-8D1A-202AE2C8975B}"/>
              </a:ext>
            </a:extLst>
          </p:cNvPr>
          <p:cNvSpPr/>
          <p:nvPr/>
        </p:nvSpPr>
        <p:spPr>
          <a:xfrm>
            <a:off x="1920857" y="3793753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0F9632F-170A-48BE-BB82-55C8FB83B4AE}"/>
              </a:ext>
            </a:extLst>
          </p:cNvPr>
          <p:cNvSpPr/>
          <p:nvPr/>
        </p:nvSpPr>
        <p:spPr>
          <a:xfrm>
            <a:off x="3206296" y="3777123"/>
            <a:ext cx="471402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noaction"/>
              </a:rPr>
              <a:t>寄存器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7D277CF-D310-4642-B89B-343726620C71}"/>
              </a:ext>
            </a:extLst>
          </p:cNvPr>
          <p:cNvCxnSpPr/>
          <p:nvPr/>
        </p:nvCxnSpPr>
        <p:spPr>
          <a:xfrm>
            <a:off x="0" y="1088570"/>
            <a:ext cx="8715150" cy="0"/>
          </a:xfrm>
          <a:prstGeom prst="line">
            <a:avLst/>
          </a:prstGeom>
          <a:ln w="76200">
            <a:solidFill>
              <a:srgbClr val="235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B66B3CF0-9865-498F-A587-CEE9A187AB66}"/>
              </a:ext>
            </a:extLst>
          </p:cNvPr>
          <p:cNvSpPr/>
          <p:nvPr/>
        </p:nvSpPr>
        <p:spPr>
          <a:xfrm>
            <a:off x="1920857" y="4617689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6.5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6776232C-C115-4996-A965-57441504CE3B}"/>
              </a:ext>
            </a:extLst>
          </p:cNvPr>
          <p:cNvSpPr/>
          <p:nvPr/>
        </p:nvSpPr>
        <p:spPr>
          <a:xfrm>
            <a:off x="3206296" y="4601059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noaction"/>
              </a:rPr>
              <a:t>计数器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B7F9B3BC-037C-4D17-8D1A-202AE2C8975B}"/>
              </a:ext>
            </a:extLst>
          </p:cNvPr>
          <p:cNvSpPr/>
          <p:nvPr/>
        </p:nvSpPr>
        <p:spPr>
          <a:xfrm>
            <a:off x="1911893" y="6167070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50F9632F-170A-48BE-BB82-55C8FB83B4AE}"/>
              </a:ext>
            </a:extLst>
          </p:cNvPr>
          <p:cNvSpPr/>
          <p:nvPr/>
        </p:nvSpPr>
        <p:spPr>
          <a:xfrm>
            <a:off x="3197332" y="6150440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noaction"/>
              </a:rPr>
              <a:t>本章小结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B66B3CF0-9865-498F-A587-CEE9A187AB66}"/>
              </a:ext>
            </a:extLst>
          </p:cNvPr>
          <p:cNvSpPr/>
          <p:nvPr/>
        </p:nvSpPr>
        <p:spPr>
          <a:xfrm>
            <a:off x="1911893" y="5428992"/>
            <a:ext cx="1351174" cy="516491"/>
          </a:xfrm>
          <a:prstGeom prst="parallelogram">
            <a:avLst>
              <a:gd name="adj" fmla="val 48207"/>
            </a:avLst>
          </a:prstGeom>
          <a:solidFill>
            <a:srgbClr val="235EB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6.6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6776232C-C115-4996-A965-57441504CE3B}"/>
              </a:ext>
            </a:extLst>
          </p:cNvPr>
          <p:cNvSpPr/>
          <p:nvPr/>
        </p:nvSpPr>
        <p:spPr>
          <a:xfrm>
            <a:off x="3197332" y="5412362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235EB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21509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noaction"/>
              </a:rPr>
              <a:t>综合应用与设计</a:t>
            </a:r>
            <a:endParaRPr lang="zh-CN" altLang="en-US" sz="2800" b="1" dirty="0">
              <a:solidFill>
                <a:srgbClr val="2150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12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2619" y="948589"/>
            <a:ext cx="111202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）状态转换真值表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输入变量：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电路的输入信号、电路的状态变量（现态）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输出变量：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电路的输出信号、电路的次态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输入的所有排列组合下，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输出值可以由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问题本身的逻辑关系直接列出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，也可以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由方程组计算得到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时序逻辑电路的描述方法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11" name="文本框 5"/>
          <p:cNvSpPr txBox="1"/>
          <p:nvPr/>
        </p:nvSpPr>
        <p:spPr>
          <a:xfrm>
            <a:off x="432617" y="3786105"/>
            <a:ext cx="6715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6.4】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请列出图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所示的时序逻辑电路的状态转换真值表。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88935"/>
                  </p:ext>
                </p:extLst>
              </p:nvPr>
            </p:nvGraphicFramePr>
            <p:xfrm>
              <a:off x="7216877" y="3903360"/>
              <a:ext cx="4876800" cy="2673566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167206">
                      <a:extLst>
                        <a:ext uri="{9D8B030D-6E8A-4147-A177-3AD203B41FA5}">
                          <a16:colId xmlns:a16="http://schemas.microsoft.com/office/drawing/2014/main" val="2346539134"/>
                        </a:ext>
                      </a:extLst>
                    </a:gridCol>
                    <a:gridCol w="1283589">
                      <a:extLst>
                        <a:ext uri="{9D8B030D-6E8A-4147-A177-3AD203B41FA5}">
                          <a16:colId xmlns:a16="http://schemas.microsoft.com/office/drawing/2014/main" val="1912017978"/>
                        </a:ext>
                      </a:extLst>
                    </a:gridCol>
                    <a:gridCol w="1216638">
                      <a:extLst>
                        <a:ext uri="{9D8B030D-6E8A-4147-A177-3AD203B41FA5}">
                          <a16:colId xmlns:a16="http://schemas.microsoft.com/office/drawing/2014/main" val="1993129147"/>
                        </a:ext>
                      </a:extLst>
                    </a:gridCol>
                    <a:gridCol w="1209367">
                      <a:extLst>
                        <a:ext uri="{9D8B030D-6E8A-4147-A177-3AD203B41FA5}">
                          <a16:colId xmlns:a16="http://schemas.microsoft.com/office/drawing/2014/main" val="4008167405"/>
                        </a:ext>
                      </a:extLst>
                    </a:gridCol>
                  </a:tblGrid>
                  <a:tr h="381938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输入变量</a:t>
                          </a: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输出变量</a:t>
                          </a: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756114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电路输入</a:t>
                          </a: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电路现态</a:t>
                          </a: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电路次态</a:t>
                          </a: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电路输出</a:t>
                          </a: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1034432286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indent="27051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00">
                                    <a:effectLst/>
                                    <a:latin typeface="Cambria Math"/>
                                  </a:rPr>
                                  <m:t>𝐗</m:t>
                                </m:r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indent="27051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27051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𝐧</m:t>
                                    </m:r>
                                    <m:r>
                                      <a:rPr lang="en-US" sz="1800" b="1" kern="1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1800" b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1414727469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34061497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1466701676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31088083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279903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88935"/>
                  </p:ext>
                </p:extLst>
              </p:nvPr>
            </p:nvGraphicFramePr>
            <p:xfrm>
              <a:off x="7216877" y="3903360"/>
              <a:ext cx="4876800" cy="2673566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16720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346539134"/>
                        </a:ext>
                      </a:extLst>
                    </a:gridCol>
                    <a:gridCol w="128358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12017978"/>
                        </a:ext>
                      </a:extLst>
                    </a:gridCol>
                    <a:gridCol w="12166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93129147"/>
                        </a:ext>
                      </a:extLst>
                    </a:gridCol>
                    <a:gridCol w="120936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008167405"/>
                        </a:ext>
                      </a:extLst>
                    </a:gridCol>
                  </a:tblGrid>
                  <a:tr h="381938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输入变量</a:t>
                          </a: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输出变量</a:t>
                          </a: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33756114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电路输入</a:t>
                          </a: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电路现态</a:t>
                          </a: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电路次态</a:t>
                          </a: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电路输出</a:t>
                          </a: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34432286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123" marR="103123" marT="0" marB="0" anchor="ctr">
                        <a:blipFill rotWithShape="1">
                          <a:blip r:embed="rId3"/>
                          <a:stretch>
                            <a:fillRect l="-524" t="-206349" r="-318848" b="-4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90995" t="-206349" r="-188626" b="-4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201500" t="-206349" r="-99000" b="-4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14727469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4061497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66701676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1088083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799036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5"/>
              <p:cNvSpPr txBox="1"/>
              <p:nvPr/>
            </p:nvSpPr>
            <p:spPr>
              <a:xfrm>
                <a:off x="1174232" y="4986434"/>
                <a:ext cx="4237704" cy="1212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输出方程：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</a:p>
            </p:txBody>
          </p:sp>
        </mc:Choice>
        <mc:Fallback xmlns="">
          <p:sp>
            <p:nvSpPr>
              <p:cNvPr id="14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232" y="4986434"/>
                <a:ext cx="4237704" cy="1212833"/>
              </a:xfrm>
              <a:prstGeom prst="rect">
                <a:avLst/>
              </a:prstGeom>
              <a:blipFill rotWithShape="1">
                <a:blip r:embed="rId4"/>
                <a:stretch>
                  <a:fillRect l="-2014" b="-5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标注 4"/>
          <p:cNvSpPr/>
          <p:nvPr/>
        </p:nvSpPr>
        <p:spPr>
          <a:xfrm>
            <a:off x="9006348" y="2035277"/>
            <a:ext cx="1445342" cy="511278"/>
          </a:xfrm>
          <a:prstGeom prst="wedgeRoundRectCallout">
            <a:avLst>
              <a:gd name="adj1" fmla="val -73894"/>
              <a:gd name="adj2" fmla="val 105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设计时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4689265" y="3274827"/>
            <a:ext cx="1445342" cy="511278"/>
          </a:xfrm>
          <a:prstGeom prst="wedgeRoundRectCallout">
            <a:avLst>
              <a:gd name="adj1" fmla="val -94982"/>
              <a:gd name="adj2" fmla="val 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分析时</a:t>
            </a:r>
          </a:p>
        </p:txBody>
      </p:sp>
    </p:spTree>
    <p:extLst>
      <p:ext uri="{BB962C8B-B14F-4D97-AF65-F5344CB8AC3E}">
        <p14:creationId xmlns:p14="http://schemas.microsoft.com/office/powerpoint/2010/main" val="20217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5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2786" y="1028135"/>
            <a:ext cx="113562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）状态转移图</a:t>
            </a: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最直观的描述方式，依据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问题本身的逻辑关系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由状态转换真值表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画出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）圆圈：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表示各个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触发器的个数为</a:t>
            </a:r>
            <a:r>
              <a:rPr lang="en-US" altLang="zh-CN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，则圆圈的个数就为</a:t>
            </a:r>
            <a:r>
              <a:rPr lang="en-US" altLang="zh-CN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）带箭头的线条：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连接各个圆圈，用来表示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状态的转移关系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线条上为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X/Z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转移的条件（输入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）与结果（输出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）线条数：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输入信号的个数为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，则从每一个状态出发的线条数为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m=2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时序逻辑电路的描述方法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11" name="圆角矩形标注 10"/>
          <p:cNvSpPr/>
          <p:nvPr/>
        </p:nvSpPr>
        <p:spPr>
          <a:xfrm>
            <a:off x="5663380" y="1028135"/>
            <a:ext cx="1445342" cy="511278"/>
          </a:xfrm>
          <a:prstGeom prst="wedgeRoundRectCallout">
            <a:avLst>
              <a:gd name="adj1" fmla="val -73894"/>
              <a:gd name="adj2" fmla="val 105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设计时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8661497" y="1033716"/>
            <a:ext cx="1445342" cy="511278"/>
          </a:xfrm>
          <a:prstGeom prst="wedgeRoundRectCallout">
            <a:avLst>
              <a:gd name="adj1" fmla="val -43962"/>
              <a:gd name="adj2" fmla="val 96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分析时</a:t>
            </a:r>
          </a:p>
        </p:txBody>
      </p:sp>
    </p:spTree>
    <p:extLst>
      <p:ext uri="{BB962C8B-B14F-4D97-AF65-F5344CB8AC3E}">
        <p14:creationId xmlns:p14="http://schemas.microsoft.com/office/powerpoint/2010/main" val="400008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时序逻辑电路的描述方法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617305"/>
              </p:ext>
            </p:extLst>
          </p:nvPr>
        </p:nvGraphicFramePr>
        <p:xfrm>
          <a:off x="727587" y="3675421"/>
          <a:ext cx="4591665" cy="263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36" name="Visio" r:id="rId4" imgW="2037883" imgH="1177200" progId="Visio.Drawing.11">
                  <p:embed/>
                </p:oleObj>
              </mc:Choice>
              <mc:Fallback>
                <p:oleObj name="Visio" r:id="rId4" imgW="2037883" imgH="1177200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587" y="3675421"/>
                        <a:ext cx="4591665" cy="2637837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5"/>
          <p:cNvSpPr txBox="1"/>
          <p:nvPr/>
        </p:nvSpPr>
        <p:spPr>
          <a:xfrm>
            <a:off x="544679" y="1053757"/>
            <a:ext cx="11008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6.5】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请画出图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所示的时序逻辑电路的状态转移图。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电路的输入：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电路的输出：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382102"/>
                  </p:ext>
                </p:extLst>
              </p:nvPr>
            </p:nvGraphicFramePr>
            <p:xfrm>
              <a:off x="6048791" y="3588728"/>
              <a:ext cx="4876800" cy="2673566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167206">
                      <a:extLst>
                        <a:ext uri="{9D8B030D-6E8A-4147-A177-3AD203B41FA5}">
                          <a16:colId xmlns:a16="http://schemas.microsoft.com/office/drawing/2014/main" val="2346539134"/>
                        </a:ext>
                      </a:extLst>
                    </a:gridCol>
                    <a:gridCol w="1283589">
                      <a:extLst>
                        <a:ext uri="{9D8B030D-6E8A-4147-A177-3AD203B41FA5}">
                          <a16:colId xmlns:a16="http://schemas.microsoft.com/office/drawing/2014/main" val="1912017978"/>
                        </a:ext>
                      </a:extLst>
                    </a:gridCol>
                    <a:gridCol w="1216638">
                      <a:extLst>
                        <a:ext uri="{9D8B030D-6E8A-4147-A177-3AD203B41FA5}">
                          <a16:colId xmlns:a16="http://schemas.microsoft.com/office/drawing/2014/main" val="1993129147"/>
                        </a:ext>
                      </a:extLst>
                    </a:gridCol>
                    <a:gridCol w="1209367">
                      <a:extLst>
                        <a:ext uri="{9D8B030D-6E8A-4147-A177-3AD203B41FA5}">
                          <a16:colId xmlns:a16="http://schemas.microsoft.com/office/drawing/2014/main" val="4008167405"/>
                        </a:ext>
                      </a:extLst>
                    </a:gridCol>
                  </a:tblGrid>
                  <a:tr h="381938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输入变量</a:t>
                          </a: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输出变量</a:t>
                          </a: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756114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电路输入</a:t>
                          </a: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电路现态</a:t>
                          </a: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电路次态</a:t>
                          </a: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电路输出</a:t>
                          </a: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1034432286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indent="27051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00">
                                    <a:effectLst/>
                                    <a:latin typeface="Cambria Math"/>
                                  </a:rPr>
                                  <m:t>𝐗</m:t>
                                </m:r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indent="27051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27051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𝐧</m:t>
                                    </m:r>
                                    <m:r>
                                      <a:rPr lang="en-US" sz="1800" b="1" kern="1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1800" b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1414727469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34061497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1466701676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31088083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279903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382102"/>
                  </p:ext>
                </p:extLst>
              </p:nvPr>
            </p:nvGraphicFramePr>
            <p:xfrm>
              <a:off x="6048791" y="3588728"/>
              <a:ext cx="4876800" cy="2673566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16720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346539134"/>
                        </a:ext>
                      </a:extLst>
                    </a:gridCol>
                    <a:gridCol w="128358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12017978"/>
                        </a:ext>
                      </a:extLst>
                    </a:gridCol>
                    <a:gridCol w="12166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93129147"/>
                        </a:ext>
                      </a:extLst>
                    </a:gridCol>
                    <a:gridCol w="120936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008167405"/>
                        </a:ext>
                      </a:extLst>
                    </a:gridCol>
                  </a:tblGrid>
                  <a:tr h="381938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输入变量</a:t>
                          </a: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输出变量</a:t>
                          </a: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33756114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电路输入</a:t>
                          </a: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电路现态</a:t>
                          </a: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电路次态</a:t>
                          </a: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电路输出</a:t>
                          </a: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34432286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123" marR="103123" marT="0" marB="0" anchor="ctr">
                        <a:blipFill rotWithShape="1">
                          <a:blip r:embed="rId6"/>
                          <a:stretch>
                            <a:fillRect t="-206349" r="-319372" b="-4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6"/>
                          <a:stretch>
                            <a:fillRect l="-90521" t="-206349" r="-189100" b="-4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201000" t="-206349" r="-99500" b="-4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14727469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4061497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66701676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1088083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799036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/>
          <p:cNvSpPr/>
          <p:nvPr/>
        </p:nvSpPr>
        <p:spPr>
          <a:xfrm>
            <a:off x="4275802" y="1636303"/>
            <a:ext cx="74737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电路的状态数：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个，因为触发器只有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状态转移条件：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X/Y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状态出发的线条数：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个，因为只有</a:t>
            </a:r>
            <a:r>
              <a:rPr lang="en-US" altLang="zh-CN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个输入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7389" y="2982663"/>
            <a:ext cx="2993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真值表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画出：</a:t>
            </a:r>
          </a:p>
        </p:txBody>
      </p:sp>
    </p:spTree>
    <p:extLst>
      <p:ext uri="{BB962C8B-B14F-4D97-AF65-F5344CB8AC3E}">
        <p14:creationId xmlns:p14="http://schemas.microsoft.com/office/powerpoint/2010/main" val="68038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1445" y="1046909"/>
            <a:ext cx="112284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）时序波形图</a:t>
            </a: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能够真实、全面、直观地展现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在时序脉冲序列作用下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电路状态和输出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输入的变化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而变化的过程。画时序图的方法：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）确认触发器的有效边沿、电路的初态（状态变量的初值）；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）画时钟脉冲波形和输入信号波形；要遵循“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有效边沿上，输入要保持稳定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”的原则，尽量避免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脉冲有效沿上，输入信号发生变化。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）画电路状态的初态值，计算得到输出的初值；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）按照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每一个有效沿，分析电路状态是否变化，同时更新电路的输出；可参照状态转换真值表直接画出，或者通过方程组计算分析得出。</a:t>
            </a: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有时还需要将触发器的激励输入、或者内部结点的波形也画出。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时序逻辑电路的描述方法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34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1780" y="1046912"/>
            <a:ext cx="11238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6.6】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请画出图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所示的时序逻辑电路的时序图，尽量考虑波形的完整性。</a:t>
            </a: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触发器是下跳沿有效，且无异步清零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置位信号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电路的状态变化：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的下跳沿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考虑设计在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下跳沿后，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变化为：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0→1→0→1→1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有效沿。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时序逻辑电路的描述方法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034446"/>
              </p:ext>
            </p:extLst>
          </p:nvPr>
        </p:nvGraphicFramePr>
        <p:xfrm>
          <a:off x="7693025" y="4430713"/>
          <a:ext cx="4498975" cy="242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60" name="Visio" r:id="rId4" imgW="2324239" imgH="1231692" progId="Visio.Drawing.11">
                  <p:embed/>
                </p:oleObj>
              </mc:Choice>
              <mc:Fallback>
                <p:oleObj name="Visio" r:id="rId4" imgW="2324239" imgH="1231692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3025" y="4430713"/>
                        <a:ext cx="4498975" cy="2427287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07303" y="3354077"/>
            <a:ext cx="7468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：通过查表（状态转换真值表）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：方程组（输出方程和状态方程）计算方法</a:t>
            </a:r>
          </a:p>
        </p:txBody>
      </p:sp>
      <p:pic>
        <p:nvPicPr>
          <p:cNvPr id="11" name="图片 1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8" name="矩形 7"/>
          <p:cNvSpPr/>
          <p:nvPr/>
        </p:nvSpPr>
        <p:spPr>
          <a:xfrm>
            <a:off x="6243484" y="2140346"/>
            <a:ext cx="5476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触发器初态为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初态也为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5"/>
              <p:cNvSpPr txBox="1"/>
              <p:nvPr/>
            </p:nvSpPr>
            <p:spPr>
              <a:xfrm>
                <a:off x="3713017" y="4633064"/>
                <a:ext cx="3700505" cy="1212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</a:p>
            </p:txBody>
          </p:sp>
        </mc:Choice>
        <mc:Fallback xmlns="">
          <p:sp>
            <p:nvSpPr>
              <p:cNvPr id="14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017" y="4633064"/>
                <a:ext cx="3700505" cy="1212833"/>
              </a:xfrm>
              <a:prstGeom prst="rect">
                <a:avLst/>
              </a:prstGeom>
              <a:blipFill rotWithShape="1">
                <a:blip r:embed="rId9"/>
                <a:stretch>
                  <a:fillRect l="-2142" b="-5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1004788"/>
                  </p:ext>
                </p:extLst>
              </p:nvPr>
            </p:nvGraphicFramePr>
            <p:xfrm>
              <a:off x="304512" y="4601464"/>
              <a:ext cx="3242693" cy="190969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755132">
                      <a:extLst>
                        <a:ext uri="{9D8B030D-6E8A-4147-A177-3AD203B41FA5}">
                          <a16:colId xmlns:a16="http://schemas.microsoft.com/office/drawing/2014/main" val="2346539134"/>
                        </a:ext>
                      </a:extLst>
                    </a:gridCol>
                    <a:gridCol w="747251">
                      <a:extLst>
                        <a:ext uri="{9D8B030D-6E8A-4147-A177-3AD203B41FA5}">
                          <a16:colId xmlns:a16="http://schemas.microsoft.com/office/drawing/2014/main" val="1912017978"/>
                        </a:ext>
                      </a:extLst>
                    </a:gridCol>
                    <a:gridCol w="806245">
                      <a:extLst>
                        <a:ext uri="{9D8B030D-6E8A-4147-A177-3AD203B41FA5}">
                          <a16:colId xmlns:a16="http://schemas.microsoft.com/office/drawing/2014/main" val="1993129147"/>
                        </a:ext>
                      </a:extLst>
                    </a:gridCol>
                    <a:gridCol w="934065">
                      <a:extLst>
                        <a:ext uri="{9D8B030D-6E8A-4147-A177-3AD203B41FA5}">
                          <a16:colId xmlns:a16="http://schemas.microsoft.com/office/drawing/2014/main" val="4008167405"/>
                        </a:ext>
                      </a:extLst>
                    </a:gridCol>
                  </a:tblGrid>
                  <a:tr h="381938">
                    <a:tc>
                      <a:txBody>
                        <a:bodyPr/>
                        <a:lstStyle/>
                        <a:p>
                          <a:pPr indent="27051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00">
                                    <a:effectLst/>
                                    <a:latin typeface="Cambria Math"/>
                                  </a:rPr>
                                  <m:t>𝐗</m:t>
                                </m:r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indent="27051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27051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en-US" sz="1800" b="1" i="1" kern="100">
                                        <a:effectLst/>
                                        <a:latin typeface="Cambria Math"/>
                                      </a:rPr>
                                      <m:t>𝐧</m:t>
                                    </m:r>
                                    <m:r>
                                      <a:rPr lang="en-US" sz="1800" b="1" kern="1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1800" b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1414727469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34061497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1466701676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31088083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val="279903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1004788"/>
                  </p:ext>
                </p:extLst>
              </p:nvPr>
            </p:nvGraphicFramePr>
            <p:xfrm>
              <a:off x="304512" y="4601464"/>
              <a:ext cx="3242693" cy="190969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75513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346539134"/>
                        </a:ext>
                      </a:extLst>
                    </a:gridCol>
                    <a:gridCol w="74725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12017978"/>
                        </a:ext>
                      </a:extLst>
                    </a:gridCol>
                    <a:gridCol w="80624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93129147"/>
                        </a:ext>
                      </a:extLst>
                    </a:gridCol>
                    <a:gridCol w="9340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008167405"/>
                        </a:ext>
                      </a:extLst>
                    </a:gridCol>
                  </a:tblGrid>
                  <a:tr h="3819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123" marR="103123" marT="0" marB="0" anchor="ctr">
                        <a:blipFill rotWithShape="1">
                          <a:blip r:embed="rId10"/>
                          <a:stretch>
                            <a:fillRect l="-806" t="-7937" r="-329032" b="-4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10"/>
                          <a:stretch>
                            <a:fillRect l="-102459" t="-7937" r="-234426" b="-4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10"/>
                          <a:stretch>
                            <a:fillRect l="-185714" t="-7937" r="-115038" b="-4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14727469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4061497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66701676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108808375"/>
                      </a:ext>
                    </a:extLst>
                  </a:tr>
                  <a:tr h="381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21590"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3123" marR="103123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79903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233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515184" y="2572479"/>
            <a:ext cx="72473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6.2.1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同步时序逻辑电路的分析步骤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6.2.2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分析举例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28094" y="0"/>
            <a:ext cx="256390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</a:t>
            </a:r>
          </a:p>
        </p:txBody>
      </p:sp>
      <p:pic>
        <p:nvPicPr>
          <p:cNvPr id="7" name="图片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92" y="6031674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9832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43953" y="1521979"/>
            <a:ext cx="7610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同步时序逻辑电路的分析步骤：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）写出方程组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）列出状态转换真值表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）画出状态转移图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）必要时，画出时序波形图（工作波形图）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）用文字说明电路的逻辑功能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8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3290" y="1050030"/>
            <a:ext cx="11356258" cy="532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）观察电路，写出方程组，即输出方程、激励方程和状态方程。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输出方程：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每个输出信号的逻辑函数，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有几个输出信号，就有几个输出方程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Mealy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型电路：输出信号是电路输入信号和触发器状态的函数；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Moore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型电路：输出信号是触发器状态的函数。</a:t>
            </a:r>
          </a:p>
          <a:p>
            <a:pPr marL="800100" lvl="1" indent="-342900" defTabSz="468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激励方程：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每个触发器输入端信号的逻辑函数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它是电路输入信号和触发器状态的函数；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电路中有几个触发器，就应该就几组激励方程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状态方程：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每个触发器的次态函数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求取方法：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将触发器的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激励方程代入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触发器对应的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特性方程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，它最终是电路输入信号和触发器状态的函数；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3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电路中有几个触发器，就应该有几个状态方程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2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655" y="1033057"/>
            <a:ext cx="11424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6.7】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所示的同步时序逻辑电路，请写出对应的输出方程、激励方程和状态方程。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147857"/>
              </p:ext>
            </p:extLst>
          </p:nvPr>
        </p:nvGraphicFramePr>
        <p:xfrm>
          <a:off x="3352677" y="1953929"/>
          <a:ext cx="8743071" cy="3158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26" name="Visio" r:id="rId4" imgW="3929354" imgH="1417230" progId="Visio.Drawing.11">
                  <p:embed/>
                </p:oleObj>
              </mc:Choice>
              <mc:Fallback>
                <p:oleObj name="Visio" r:id="rId4" imgW="3929354" imgH="141723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677" y="1953929"/>
                        <a:ext cx="8743071" cy="315839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34158" y="3778940"/>
            <a:ext cx="85362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输入信号：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输出信号：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存储元件：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故：输出方程有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个，激励方程有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个，状态方程有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353741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168913"/>
              </p:ext>
            </p:extLst>
          </p:nvPr>
        </p:nvGraphicFramePr>
        <p:xfrm>
          <a:off x="225636" y="1094015"/>
          <a:ext cx="6622136" cy="239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82" name="Visio" r:id="rId4" imgW="3916609" imgH="1402017" progId="Visio.Drawing.11">
                  <p:embed/>
                </p:oleObj>
              </mc:Choice>
              <mc:Fallback>
                <p:oleObj name="Visio" r:id="rId4" imgW="3916609" imgH="140201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636" y="1094015"/>
                        <a:ext cx="6622136" cy="239221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04512" y="3678249"/>
                <a:ext cx="11668413" cy="2090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状态方程：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将激励方程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触发器的特性方程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1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1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J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B05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B05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rPr>
                              <m:t>n</m:t>
                            </m:r>
                          </m:sup>
                        </m:sSup>
                      </m:e>
                    </m:acc>
                    <m:r>
                      <m:rPr>
                        <m:nor/>
                      </m:rPr>
                      <a:rPr lang="en-US" altLang="zh-CN" sz="2400" b="1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K</m:t>
                        </m:r>
                      </m:e>
                    </m:acc>
                    <m:sSup>
                      <m:sSupPr>
                        <m:ctrlPr>
                          <a:rPr lang="zh-CN" altLang="zh-CN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Q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，得：</a:t>
                </a: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̿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zh-CN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sup>
                            </m:sSubSup>
                          </m:e>
                        </m:acc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∙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zh-CN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sup>
                            </m:sSubSup>
                          </m:e>
                        </m:acc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altLang="en-US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12" y="3678249"/>
                <a:ext cx="11668413" cy="2090572"/>
              </a:xfrm>
              <a:prstGeom prst="rect">
                <a:avLst/>
              </a:prstGeom>
              <a:blipFill rotWithShape="1">
                <a:blip r:embed="rId6"/>
                <a:stretch>
                  <a:fillRect l="-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915149" y="1008183"/>
                <a:ext cx="4943475" cy="2478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输出方程：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lang="zh-CN" altLang="en-US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激励方程：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defTabSz="468000">
                  <a:lnSpc>
                    <a:spcPct val="150000"/>
                  </a:lnSpc>
                  <a:buClr>
                    <a:srgbClr val="3859C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defTabSz="468000">
                  <a:lnSpc>
                    <a:spcPct val="150000"/>
                  </a:lnSpc>
                  <a:buClr>
                    <a:srgbClr val="3859CD"/>
                  </a:buClr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 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49" y="1008183"/>
                <a:ext cx="4943475" cy="2478051"/>
              </a:xfrm>
              <a:prstGeom prst="rect">
                <a:avLst/>
              </a:prstGeom>
              <a:blipFill rotWithShape="1">
                <a:blip r:embed="rId7"/>
                <a:stretch>
                  <a:fillRect l="-1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69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3160643" y="2222856"/>
            <a:ext cx="6427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6.1.1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时序逻辑电路的特点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6.1.2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时序逻辑电路的分类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35EB8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6.1.3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时序逻辑电路的描述方法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28094" y="0"/>
            <a:ext cx="256390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304512" y="129448"/>
            <a:ext cx="1295687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717040" y="97943"/>
            <a:ext cx="7985760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时序逻辑电路概述</a:t>
            </a:r>
          </a:p>
        </p:txBody>
      </p:sp>
      <p:pic>
        <p:nvPicPr>
          <p:cNvPr id="7" name="图片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92" y="6031674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15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1781" y="1042890"/>
            <a:ext cx="111792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）列出状态转换真值表</a:t>
            </a:r>
          </a:p>
          <a:p>
            <a:pPr marL="8001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输入信号：电路的输入、电路的原态；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输出信号：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3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电路的次态：</a:t>
            </a: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由状态方程计算</a:t>
            </a:r>
            <a:endParaRPr lang="en-US" altLang="zh-CN" sz="2400" b="1" dirty="0">
              <a:solidFill>
                <a:srgbClr val="99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3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电路的输出：</a:t>
            </a: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由输出方程计算</a:t>
            </a: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即：将任何一组输入变量及电路初态的取值，代入状态方程和输出方程，算出电路的次态和现态下的输出值；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89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4512" y="1001759"/>
            <a:ext cx="1166552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6.8】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请根据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6.7】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的输出方程和状态方程，列出图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所示的同步时序逻辑电路的状态转换真值表。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1165718"/>
                  </p:ext>
                </p:extLst>
              </p:nvPr>
            </p:nvGraphicFramePr>
            <p:xfrm>
              <a:off x="6509762" y="2578140"/>
              <a:ext cx="4730334" cy="407938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788389">
                      <a:extLst>
                        <a:ext uri="{9D8B030D-6E8A-4147-A177-3AD203B41FA5}">
                          <a16:colId xmlns:a16="http://schemas.microsoft.com/office/drawing/2014/main" val="3367953768"/>
                        </a:ext>
                      </a:extLst>
                    </a:gridCol>
                    <a:gridCol w="788389">
                      <a:extLst>
                        <a:ext uri="{9D8B030D-6E8A-4147-A177-3AD203B41FA5}">
                          <a16:colId xmlns:a16="http://schemas.microsoft.com/office/drawing/2014/main" val="1234001114"/>
                        </a:ext>
                      </a:extLst>
                    </a:gridCol>
                    <a:gridCol w="788389">
                      <a:extLst>
                        <a:ext uri="{9D8B030D-6E8A-4147-A177-3AD203B41FA5}">
                          <a16:colId xmlns:a16="http://schemas.microsoft.com/office/drawing/2014/main" val="4263500177"/>
                        </a:ext>
                      </a:extLst>
                    </a:gridCol>
                    <a:gridCol w="788389">
                      <a:extLst>
                        <a:ext uri="{9D8B030D-6E8A-4147-A177-3AD203B41FA5}">
                          <a16:colId xmlns:a16="http://schemas.microsoft.com/office/drawing/2014/main" val="2225140155"/>
                        </a:ext>
                      </a:extLst>
                    </a:gridCol>
                    <a:gridCol w="788389">
                      <a:extLst>
                        <a:ext uri="{9D8B030D-6E8A-4147-A177-3AD203B41FA5}">
                          <a16:colId xmlns:a16="http://schemas.microsoft.com/office/drawing/2014/main" val="3529540542"/>
                        </a:ext>
                      </a:extLst>
                    </a:gridCol>
                    <a:gridCol w="788389">
                      <a:extLst>
                        <a:ext uri="{9D8B030D-6E8A-4147-A177-3AD203B41FA5}">
                          <a16:colId xmlns:a16="http://schemas.microsoft.com/office/drawing/2014/main" val="3341671886"/>
                        </a:ext>
                      </a:extLst>
                    </a:gridCol>
                  </a:tblGrid>
                  <a:tr h="407938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endParaRPr lang="zh-CN" sz="20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endParaRPr lang="zh-CN" sz="20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26707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20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20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20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20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2000" kern="12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2100472434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584426213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285651378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4294253651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1456053880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1045687155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2943411120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979762067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4072940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1165718"/>
                  </p:ext>
                </p:extLst>
              </p:nvPr>
            </p:nvGraphicFramePr>
            <p:xfrm>
              <a:off x="6509762" y="2578140"/>
              <a:ext cx="4730334" cy="407938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78838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67953768"/>
                        </a:ext>
                      </a:extLst>
                    </a:gridCol>
                    <a:gridCol w="78838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234001114"/>
                        </a:ext>
                      </a:extLst>
                    </a:gridCol>
                    <a:gridCol w="78838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263500177"/>
                        </a:ext>
                      </a:extLst>
                    </a:gridCol>
                    <a:gridCol w="78838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225140155"/>
                        </a:ext>
                      </a:extLst>
                    </a:gridCol>
                    <a:gridCol w="78838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29540542"/>
                        </a:ext>
                      </a:extLst>
                    </a:gridCol>
                    <a:gridCol w="78838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41671886"/>
                        </a:ext>
                      </a:extLst>
                    </a:gridCol>
                  </a:tblGrid>
                  <a:tr h="407938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endParaRPr lang="zh-CN" sz="20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endParaRPr lang="zh-CN" sz="20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80126707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174" marR="100174" marT="0" marB="0" anchor="ctr">
                        <a:blipFill rotWithShape="1">
                          <a:blip r:embed="rId3"/>
                          <a:stretch>
                            <a:fillRect l="-100000" t="-111940" r="-397692" b="-8179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201550" t="-111940" r="-300775" b="-8179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01550" t="-111940" r="-200775" b="-8179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174" marR="100174" marT="0" marB="0" anchor="ctr">
                        <a:blipFill rotWithShape="1">
                          <a:blip r:embed="rId3"/>
                          <a:stretch>
                            <a:fillRect l="-398462" t="-111940" r="-99231" b="-8179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00472434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4426213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85651378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294253651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56053880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45687155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943411120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79762067"/>
                      </a:ext>
                    </a:extLst>
                  </a:tr>
                  <a:tr h="4079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72940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34295" y="2136813"/>
                <a:ext cx="5988654" cy="2349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真值表的输入有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：电路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变量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、状态变量的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zh-CN" altLang="zh-CN" sz="2400" b="1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真值表的输出有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状态变量的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和电路的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输出变量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endPara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95" y="2136813"/>
                <a:ext cx="5988654" cy="2349489"/>
              </a:xfrm>
              <a:prstGeom prst="rect">
                <a:avLst/>
              </a:prstGeom>
              <a:blipFill rotWithShape="1">
                <a:blip r:embed="rId4"/>
                <a:stretch>
                  <a:fillRect l="-1426" b="-2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85496" y="5100058"/>
                <a:ext cx="2716913" cy="1316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altLang="en-US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96" y="5100058"/>
                <a:ext cx="2716913" cy="131664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90186" y="4486302"/>
                <a:ext cx="3241611" cy="703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lang="zh-CN" altLang="en-US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86" y="4486302"/>
                <a:ext cx="3241611" cy="70378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63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3627" y="1033057"/>
            <a:ext cx="114545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	根据状态转换真值表画出状态转移图</a:t>
            </a: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状态转移图：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能够更直观地、更形象地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反映电路中各状态间的转换关系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有利于分析电路的逻辑功能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画状态转移图的</a:t>
            </a: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依据：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状态转换真值表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画状态转移图的</a:t>
            </a: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）确定状态：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触发器的个数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，则电路的状态个数为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圆圈个数为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圆圈内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可以写上其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状态变量的编码取值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）状态转移：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根据状态转换真值表的每一行，从现态到其次态之间用有向箭头线连接；在连线上标注输入条件和输出值，以“输入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输出”形式表示。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14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2955" y="1033057"/>
            <a:ext cx="113365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6.9】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请根据表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所示的状态转换真值表，画出图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所示的同步时序逻辑电路的状态转换图。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状态个数：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个触发器，则电路的状态有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个圆圈表示电路的状态，圆圈内标注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个状态。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状态转移：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真值表第一行：状态从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转移到了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，此时输入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，因此，从状态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的圆圈画一条箭头线到状态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的圆圈，线上标注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X/Y=0/0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依次类推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13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091588"/>
              </p:ext>
            </p:extLst>
          </p:nvPr>
        </p:nvGraphicFramePr>
        <p:xfrm>
          <a:off x="170592" y="4674085"/>
          <a:ext cx="6847500" cy="2080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6" name="Visio" r:id="rId4" imgW="4237846" imgH="1267920" progId="Visio.Drawing.11">
                  <p:embed/>
                </p:oleObj>
              </mc:Choice>
              <mc:Fallback>
                <p:oleObj name="Visio" r:id="rId4" imgW="4237846" imgH="12679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592" y="4674085"/>
                        <a:ext cx="6847500" cy="208067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171740"/>
              </p:ext>
            </p:extLst>
          </p:nvPr>
        </p:nvGraphicFramePr>
        <p:xfrm>
          <a:off x="7641335" y="1884322"/>
          <a:ext cx="4335366" cy="376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7" name="Visio" r:id="rId6" imgW="2734826" imgH="2383290" progId="Visio.Drawing.11">
                  <p:embed/>
                </p:oleObj>
              </mc:Choice>
              <mc:Fallback>
                <p:oleObj name="Visio" r:id="rId6" imgW="2734826" imgH="238329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1335" y="1884322"/>
                        <a:ext cx="4335366" cy="376922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8214854" y="1097740"/>
            <a:ext cx="2325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状态转移图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3542220"/>
                  </p:ext>
                </p:extLst>
              </p:nvPr>
            </p:nvGraphicFramePr>
            <p:xfrm>
              <a:off x="1174232" y="1206740"/>
              <a:ext cx="4178712" cy="341124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696452">
                      <a:extLst>
                        <a:ext uri="{9D8B030D-6E8A-4147-A177-3AD203B41FA5}">
                          <a16:colId xmlns:a16="http://schemas.microsoft.com/office/drawing/2014/main" val="3367953768"/>
                        </a:ext>
                      </a:extLst>
                    </a:gridCol>
                    <a:gridCol w="696452">
                      <a:extLst>
                        <a:ext uri="{9D8B030D-6E8A-4147-A177-3AD203B41FA5}">
                          <a16:colId xmlns:a16="http://schemas.microsoft.com/office/drawing/2014/main" val="1234001114"/>
                        </a:ext>
                      </a:extLst>
                    </a:gridCol>
                    <a:gridCol w="696452">
                      <a:extLst>
                        <a:ext uri="{9D8B030D-6E8A-4147-A177-3AD203B41FA5}">
                          <a16:colId xmlns:a16="http://schemas.microsoft.com/office/drawing/2014/main" val="4263500177"/>
                        </a:ext>
                      </a:extLst>
                    </a:gridCol>
                    <a:gridCol w="696452">
                      <a:extLst>
                        <a:ext uri="{9D8B030D-6E8A-4147-A177-3AD203B41FA5}">
                          <a16:colId xmlns:a16="http://schemas.microsoft.com/office/drawing/2014/main" val="2225140155"/>
                        </a:ext>
                      </a:extLst>
                    </a:gridCol>
                    <a:gridCol w="696452">
                      <a:extLst>
                        <a:ext uri="{9D8B030D-6E8A-4147-A177-3AD203B41FA5}">
                          <a16:colId xmlns:a16="http://schemas.microsoft.com/office/drawing/2014/main" val="3529540542"/>
                        </a:ext>
                      </a:extLst>
                    </a:gridCol>
                    <a:gridCol w="696452">
                      <a:extLst>
                        <a:ext uri="{9D8B030D-6E8A-4147-A177-3AD203B41FA5}">
                          <a16:colId xmlns:a16="http://schemas.microsoft.com/office/drawing/2014/main" val="3341671886"/>
                        </a:ext>
                      </a:extLst>
                    </a:gridCol>
                  </a:tblGrid>
                  <a:tr h="341124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endParaRPr lang="zh-CN" sz="18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endParaRPr lang="zh-CN" sz="18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26707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1800" kern="12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2100472434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584426213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285651378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4294253651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1456053880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1045687155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2943411120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979762067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:a16="http://schemas.microsoft.com/office/drawing/2014/main" val="4072940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3542220"/>
                  </p:ext>
                </p:extLst>
              </p:nvPr>
            </p:nvGraphicFramePr>
            <p:xfrm>
              <a:off x="1174232" y="1206740"/>
              <a:ext cx="4178712" cy="3411240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69645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67953768"/>
                        </a:ext>
                      </a:extLst>
                    </a:gridCol>
                    <a:gridCol w="69645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234001114"/>
                        </a:ext>
                      </a:extLst>
                    </a:gridCol>
                    <a:gridCol w="69645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263500177"/>
                        </a:ext>
                      </a:extLst>
                    </a:gridCol>
                    <a:gridCol w="69645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225140155"/>
                        </a:ext>
                      </a:extLst>
                    </a:gridCol>
                    <a:gridCol w="69645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29540542"/>
                        </a:ext>
                      </a:extLst>
                    </a:gridCol>
                    <a:gridCol w="69645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41671886"/>
                        </a:ext>
                      </a:extLst>
                    </a:gridCol>
                  </a:tblGrid>
                  <a:tr h="341124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输入</a:t>
                          </a:r>
                          <a:endParaRPr lang="zh-CN" sz="18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输出</a:t>
                          </a:r>
                          <a:endParaRPr lang="zh-CN" sz="18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80126707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174" marR="100174" marT="0" marB="0" anchor="ctr">
                        <a:blipFill rotWithShape="1">
                          <a:blip r:embed="rId8"/>
                          <a:stretch>
                            <a:fillRect l="-100877" t="-114286" r="-401754" b="-8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8"/>
                          <a:stretch>
                            <a:fillRect l="-199130" t="-114286" r="-298261" b="-8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8"/>
                          <a:stretch>
                            <a:fillRect l="-301754" t="-114286" r="-200877" b="-8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174" marR="100174" marT="0" marB="0" anchor="ctr">
                        <a:blipFill rotWithShape="1">
                          <a:blip r:embed="rId8"/>
                          <a:stretch>
                            <a:fillRect l="-401754" t="-114286" r="-100877" b="-8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00472434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84426213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85651378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294253651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56053880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45687155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943411120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79762067"/>
                      </a:ext>
                    </a:extLst>
                  </a:tr>
                  <a:tr h="341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0174" marR="100174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729407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77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1445" y="1023224"/>
            <a:ext cx="111596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）必要时，画出时序波形图（工作波形图）。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前提：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给定输入信号和时钟脉冲序列，并指定电路的起始状态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依据：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状态转换真值表、或者状态转移图；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触发器有效触发沿或者有效电平下，状态改变，否则保持原态不变。</a:t>
            </a: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的状态转移图，可以画出其时序波形图：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脉冲的下跳沿，电路状态转换；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的变化而变化。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100809"/>
              </p:ext>
            </p:extLst>
          </p:nvPr>
        </p:nvGraphicFramePr>
        <p:xfrm>
          <a:off x="6619314" y="4299669"/>
          <a:ext cx="5503862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02" name="Visio" r:id="rId4" imgW="3390168" imgH="1520910" progId="Visio.Drawing.11">
                  <p:embed/>
                </p:oleObj>
              </mc:Choice>
              <mc:Fallback>
                <p:oleObj name="Visio" r:id="rId4" imgW="3390168" imgH="1520910" progId="Visio.Drawing.11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314" y="4299669"/>
                        <a:ext cx="5503862" cy="24796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2955" y="1054059"/>
            <a:ext cx="113267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）用文字说明电路的逻辑功能。</a:t>
            </a: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进一步分析，明确说明逻辑电路的具体功能；或者结合时序波形图说明时钟脉冲与输入、输出以及内部变量之间的时间关系。</a:t>
            </a: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所示的状态转移图和图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所示的时序波形图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X=0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状态变化：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00→01→11→10→00</a:t>
            </a: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电路进行了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格雷码的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进制加法计数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只有当计数到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）时，输出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状态变化：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00→10→11→01→00</a:t>
            </a: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电路进行了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格雷码的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进制减法计数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只有当计数到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）时，输出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650044"/>
              </p:ext>
            </p:extLst>
          </p:nvPr>
        </p:nvGraphicFramePr>
        <p:xfrm>
          <a:off x="8368873" y="1142549"/>
          <a:ext cx="3724803" cy="3237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00" name="Visio" r:id="rId4" imgW="2734826" imgH="2383290" progId="Visio.Drawing.11">
                  <p:embed/>
                </p:oleObj>
              </mc:Choice>
              <mc:Fallback>
                <p:oleObj name="Visio" r:id="rId4" imgW="2734826" imgH="2383290" progId="Visio.Drawing.11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8873" y="1142549"/>
                        <a:ext cx="3724803" cy="3237892"/>
                      </a:xfrm>
                      <a:prstGeom prst="rect">
                        <a:avLst/>
                      </a:prstGeom>
                      <a:solidFill>
                        <a:srgbClr val="FFF2CC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526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2619" y="1111715"/>
            <a:ext cx="113267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该电路是一个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进制的格雷码可逆（可异）计数器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，由输入信号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控制计数方向：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时，每来临一个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脉冲，电路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计数，当计数到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（状态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）时，输出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，表明再来临一个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脉冲，电路将产生进位；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时，每来临一个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脉冲，电路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计数，当计数到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（状态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）时，输出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，表明再来临一个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脉冲，电路将产生借位。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7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655" y="1033057"/>
            <a:ext cx="1145055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总结：同步时序逻辑电路的分析步骤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同步时序逻辑电路的分析步骤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06" y="6176555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8" name="圆角矩形 7"/>
          <p:cNvSpPr/>
          <p:nvPr/>
        </p:nvSpPr>
        <p:spPr>
          <a:xfrm>
            <a:off x="2579570" y="2204185"/>
            <a:ext cx="1049153" cy="1289786"/>
          </a:xfrm>
          <a:prstGeom prst="roundRect">
            <a:avLst/>
          </a:prstGeom>
          <a:solidFill>
            <a:srgbClr val="21509E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写出</a:t>
            </a:r>
            <a:endParaRPr lang="en-US" altLang="zh-CN" sz="2000" b="1" dirty="0">
              <a:solidFill>
                <a:srgbClr val="FF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方程组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4783747" y="2204186"/>
            <a:ext cx="1049153" cy="1289786"/>
          </a:xfrm>
          <a:prstGeom prst="roundRect">
            <a:avLst/>
          </a:prstGeom>
          <a:solidFill>
            <a:srgbClr val="21509E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列出状态转换真值表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7201572" y="2204185"/>
            <a:ext cx="1049153" cy="1289786"/>
          </a:xfrm>
          <a:prstGeom prst="roundRect">
            <a:avLst/>
          </a:prstGeom>
          <a:solidFill>
            <a:srgbClr val="21509E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画出状态转换图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9627123" y="2204185"/>
            <a:ext cx="1049153" cy="1289786"/>
          </a:xfrm>
          <a:prstGeom prst="roundRect">
            <a:avLst/>
          </a:prstGeom>
          <a:solidFill>
            <a:srgbClr val="21509E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画出时序波形图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9627123" y="4457737"/>
            <a:ext cx="1049153" cy="1289786"/>
          </a:xfrm>
          <a:prstGeom prst="roundRect">
            <a:avLst/>
          </a:prstGeom>
          <a:solidFill>
            <a:srgbClr val="21509E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说明逻辑功能</a:t>
            </a:r>
          </a:p>
        </p:txBody>
      </p:sp>
      <p:sp>
        <p:nvSpPr>
          <p:cNvPr id="12" name="右箭头 11"/>
          <p:cNvSpPr/>
          <p:nvPr/>
        </p:nvSpPr>
        <p:spPr>
          <a:xfrm>
            <a:off x="1386261" y="2666197"/>
            <a:ext cx="1193310" cy="36576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rgbClr val="FF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3619097" y="2685447"/>
            <a:ext cx="1164650" cy="36576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rgbClr val="FF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5832900" y="2685447"/>
            <a:ext cx="1368672" cy="36576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rgbClr val="FF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8250725" y="2666197"/>
            <a:ext cx="1376398" cy="36576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rgbClr val="FF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86260" y="2371962"/>
            <a:ext cx="107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电路图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26244" y="2395362"/>
            <a:ext cx="141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状态方程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26244" y="2982505"/>
            <a:ext cx="141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输出方程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35347" y="2128570"/>
            <a:ext cx="141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15605" y="2361011"/>
            <a:ext cx="141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状态转移图</a:t>
            </a:r>
          </a:p>
        </p:txBody>
      </p:sp>
      <p:sp>
        <p:nvSpPr>
          <p:cNvPr id="29" name="下箭头 28"/>
          <p:cNvSpPr/>
          <p:nvPr/>
        </p:nvSpPr>
        <p:spPr>
          <a:xfrm>
            <a:off x="9962529" y="3522847"/>
            <a:ext cx="378339" cy="93489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rgbClr val="FF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46536" y="3698922"/>
            <a:ext cx="141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时序波形图</a:t>
            </a:r>
          </a:p>
        </p:txBody>
      </p:sp>
      <p:sp>
        <p:nvSpPr>
          <p:cNvPr id="31" name="直角上箭头 30"/>
          <p:cNvSpPr/>
          <p:nvPr/>
        </p:nvSpPr>
        <p:spPr>
          <a:xfrm rot="5400000">
            <a:off x="6334403" y="2292004"/>
            <a:ext cx="2090752" cy="4494686"/>
          </a:xfrm>
          <a:prstGeom prst="bentUpArrow">
            <a:avLst>
              <a:gd name="adj1" fmla="val 8140"/>
              <a:gd name="adj2" fmla="val 8502"/>
              <a:gd name="adj3" fmla="val 12256"/>
            </a:avLst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rgbClr val="FF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直角上箭头 31"/>
          <p:cNvSpPr/>
          <p:nvPr/>
        </p:nvSpPr>
        <p:spPr>
          <a:xfrm rot="5400000">
            <a:off x="7843811" y="3260327"/>
            <a:ext cx="1549667" cy="2016957"/>
          </a:xfrm>
          <a:prstGeom prst="bentUpArrow">
            <a:avLst>
              <a:gd name="adj1" fmla="val 11947"/>
              <a:gd name="adj2" fmla="val 12298"/>
              <a:gd name="adj3" fmla="val 15078"/>
            </a:avLst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rgbClr val="FF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42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6" grpId="0" animBg="1"/>
      <p:bldP spid="17" grpId="0" animBg="1"/>
      <p:bldP spid="12" grpId="0" animBg="1"/>
      <p:bldP spid="18" grpId="0" animBg="1"/>
      <p:bldP spid="19" grpId="0" animBg="1"/>
      <p:bldP spid="20" grpId="0" animBg="1"/>
      <p:bldP spid="22" grpId="0"/>
      <p:bldP spid="23" grpId="0"/>
      <p:bldP spid="24" grpId="0"/>
      <p:bldP spid="25" grpId="0"/>
      <p:bldP spid="27" grpId="0"/>
      <p:bldP spid="29" grpId="0" animBg="1"/>
      <p:bldP spid="30" grpId="0"/>
      <p:bldP spid="31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655" y="1024330"/>
            <a:ext cx="11665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6.10】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试分析图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所示的同步时序逻辑电路，列出其状态转换真值表及状态转移图，画出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X=11111001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的时序图，并说明其逻辑功能。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445982"/>
              </p:ext>
            </p:extLst>
          </p:nvPr>
        </p:nvGraphicFramePr>
        <p:xfrm>
          <a:off x="740170" y="4614011"/>
          <a:ext cx="4540406" cy="2101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21" name="Visio" r:id="rId4" imgW="2380411" imgH="1099980" progId="Visio.Drawing.11">
                  <p:embed/>
                </p:oleObj>
              </mc:Choice>
              <mc:Fallback>
                <p:oleObj name="Visio" r:id="rId4" imgW="2380411" imgH="10999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170" y="4614011"/>
                        <a:ext cx="4540406" cy="210142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151418" y="4194139"/>
                <a:ext cx="5191432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）写出方程组：</a:t>
                </a: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输出方程：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激励方程：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⨁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状态方程：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⨁ </m:t>
                    </m:r>
                    <m:sSup>
                      <m:s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418" y="4194139"/>
                <a:ext cx="5191432" cy="2308324"/>
              </a:xfrm>
              <a:prstGeom prst="rect">
                <a:avLst/>
              </a:prstGeom>
              <a:blipFill rotWithShape="1">
                <a:blip r:embed="rId6"/>
                <a:stretch>
                  <a:fillRect l="-1526" b="-2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97313" y="2243330"/>
            <a:ext cx="30395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输入信号：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输出信号：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状态变量：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</a:p>
        </p:txBody>
      </p:sp>
      <p:sp>
        <p:nvSpPr>
          <p:cNvPr id="12" name="矩形 11"/>
          <p:cNvSpPr/>
          <p:nvPr/>
        </p:nvSpPr>
        <p:spPr>
          <a:xfrm>
            <a:off x="4865995" y="2252057"/>
            <a:ext cx="5290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存储元件：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正边沿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电路类型：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Mealy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同步时序电路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因：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是输入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</a:t>
            </a:r>
            <a:endParaRPr lang="en-US" altLang="zh-CN" sz="24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68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926" y="1073286"/>
            <a:ext cx="5018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串行加法器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由两部分构成：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一个全加器，一个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如何实现多位二进制的加法运算？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时序逻辑电路的特点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372203"/>
              </p:ext>
            </p:extLst>
          </p:nvPr>
        </p:nvGraphicFramePr>
        <p:xfrm>
          <a:off x="173117" y="3597730"/>
          <a:ext cx="4506675" cy="2891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37" name="Visio" r:id="rId4" imgW="2268036" imgH="1447740" progId="Visio.Drawing.11">
                  <p:embed/>
                </p:oleObj>
              </mc:Choice>
              <mc:Fallback>
                <p:oleObj name="Visio" r:id="rId4" imgW="2268036" imgH="1447740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17" y="3597730"/>
                        <a:ext cx="4506675" cy="28915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52214"/>
              </p:ext>
            </p:extLst>
          </p:nvPr>
        </p:nvGraphicFramePr>
        <p:xfrm>
          <a:off x="4841305" y="3381610"/>
          <a:ext cx="7154050" cy="3225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38" name="Visio" r:id="rId6" imgW="4136546" imgH="1860300" progId="Visio.Drawing.11">
                  <p:embed/>
                </p:oleObj>
              </mc:Choice>
              <mc:Fallback>
                <p:oleObj name="Visio" r:id="rId6" imgW="4136546" imgH="1860300" progId="Visio.Drawing.11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305" y="3381610"/>
                        <a:ext cx="7154050" cy="3225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5771535" y="1004460"/>
            <a:ext cx="6223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外部添加电路：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位移位寄存器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累加寄存器，存放加数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及和数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：存放加数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位二进制数的加法：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右移并计算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25393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655" y="1013391"/>
            <a:ext cx="454831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）列出状态转换真值表：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244243"/>
              </p:ext>
            </p:extLst>
          </p:nvPr>
        </p:nvGraphicFramePr>
        <p:xfrm>
          <a:off x="805833" y="1645775"/>
          <a:ext cx="3573956" cy="211476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893489">
                  <a:extLst>
                    <a:ext uri="{9D8B030D-6E8A-4147-A177-3AD203B41FA5}">
                      <a16:colId xmlns:a16="http://schemas.microsoft.com/office/drawing/2014/main" val="3332479175"/>
                    </a:ext>
                  </a:extLst>
                </a:gridCol>
                <a:gridCol w="893489">
                  <a:extLst>
                    <a:ext uri="{9D8B030D-6E8A-4147-A177-3AD203B41FA5}">
                      <a16:colId xmlns:a16="http://schemas.microsoft.com/office/drawing/2014/main" val="3798776735"/>
                    </a:ext>
                  </a:extLst>
                </a:gridCol>
                <a:gridCol w="893489">
                  <a:extLst>
                    <a:ext uri="{9D8B030D-6E8A-4147-A177-3AD203B41FA5}">
                      <a16:colId xmlns:a16="http://schemas.microsoft.com/office/drawing/2014/main" val="3686272985"/>
                    </a:ext>
                  </a:extLst>
                </a:gridCol>
                <a:gridCol w="893489">
                  <a:extLst>
                    <a:ext uri="{9D8B030D-6E8A-4147-A177-3AD203B41FA5}">
                      <a16:colId xmlns:a16="http://schemas.microsoft.com/office/drawing/2014/main" val="507501146"/>
                    </a:ext>
                  </a:extLst>
                </a:gridCol>
              </a:tblGrid>
              <a:tr h="42295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b="1" kern="0" baseline="300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b="1" kern="0" baseline="300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n+1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Z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/>
                </a:tc>
                <a:extLst>
                  <a:ext uri="{0D108BD9-81ED-4DB2-BD59-A6C34878D82A}">
                    <a16:rowId xmlns:a16="http://schemas.microsoft.com/office/drawing/2014/main" val="924644204"/>
                  </a:ext>
                </a:extLst>
              </a:tr>
              <a:tr h="42295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/>
                </a:tc>
                <a:extLst>
                  <a:ext uri="{0D108BD9-81ED-4DB2-BD59-A6C34878D82A}">
                    <a16:rowId xmlns:a16="http://schemas.microsoft.com/office/drawing/2014/main" val="2495280908"/>
                  </a:ext>
                </a:extLst>
              </a:tr>
              <a:tr h="42295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/>
                </a:tc>
                <a:extLst>
                  <a:ext uri="{0D108BD9-81ED-4DB2-BD59-A6C34878D82A}">
                    <a16:rowId xmlns:a16="http://schemas.microsoft.com/office/drawing/2014/main" val="1976267743"/>
                  </a:ext>
                </a:extLst>
              </a:tr>
              <a:tr h="42295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/>
                </a:tc>
                <a:extLst>
                  <a:ext uri="{0D108BD9-81ED-4DB2-BD59-A6C34878D82A}">
                    <a16:rowId xmlns:a16="http://schemas.microsoft.com/office/drawing/2014/main" val="2244502442"/>
                  </a:ext>
                </a:extLst>
              </a:tr>
              <a:tr h="42295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14197" marR="114197" marT="0" marB="0" anchor="ctr"/>
                </a:tc>
                <a:extLst>
                  <a:ext uri="{0D108BD9-81ED-4DB2-BD59-A6C34878D82A}">
                    <a16:rowId xmlns:a16="http://schemas.microsoft.com/office/drawing/2014/main" val="3651378305"/>
                  </a:ext>
                </a:extLst>
              </a:tr>
            </a:tbl>
          </a:graphicData>
        </a:graphic>
      </p:graphicFrame>
      <p:sp>
        <p:nvSpPr>
          <p:cNvPr id="12" name="文本框 13"/>
          <p:cNvSpPr txBox="1"/>
          <p:nvPr/>
        </p:nvSpPr>
        <p:spPr>
          <a:xfrm>
            <a:off x="6857107" y="1013391"/>
            <a:ext cx="418451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）画出状态转移图：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276499"/>
              </p:ext>
            </p:extLst>
          </p:nvPr>
        </p:nvGraphicFramePr>
        <p:xfrm>
          <a:off x="6688910" y="1777266"/>
          <a:ext cx="4520912" cy="1911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28" name="Visio" r:id="rId4" imgW="2513047" imgH="1073790" progId="Visio.Drawing.11">
                  <p:embed/>
                </p:oleObj>
              </mc:Choice>
              <mc:Fallback>
                <p:oleObj name="Visio" r:id="rId4" imgW="2513047" imgH="10737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8910" y="1777266"/>
                        <a:ext cx="4520912" cy="191192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5"/>
          <p:cNvSpPr txBox="1"/>
          <p:nvPr/>
        </p:nvSpPr>
        <p:spPr>
          <a:xfrm>
            <a:off x="387481" y="3760540"/>
            <a:ext cx="633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	画出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X=11111001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的时序波形图：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084855"/>
              </p:ext>
            </p:extLst>
          </p:nvPr>
        </p:nvGraphicFramePr>
        <p:xfrm>
          <a:off x="1385276" y="4409393"/>
          <a:ext cx="6602546" cy="242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29" name="Visio" r:id="rId6" imgW="3391249" imgH="1250910" progId="Visio.Drawing.11">
                  <p:embed/>
                </p:oleObj>
              </mc:Choice>
              <mc:Fallback>
                <p:oleObj name="Visio" r:id="rId6" imgW="3391249" imgH="1250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276" y="4409393"/>
                        <a:ext cx="6602546" cy="242699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095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5017" y="1074454"/>
            <a:ext cx="110550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）功能描述：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当输入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触发器的状态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的波形是周期性变化的，其频率为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的一半；输出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的波形跟随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的波形；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保持原态不变，输出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始终为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电路的主要逻辑功能是：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为一个控制信号，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时，将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脉冲进行二分频，从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输出；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X=0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时，禁止分频，输出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无波形（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47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655" y="934734"/>
            <a:ext cx="1166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6.11】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试分析图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所示的同步时序逻辑电路，说明其逻辑功能。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56377"/>
              </p:ext>
            </p:extLst>
          </p:nvPr>
        </p:nvGraphicFramePr>
        <p:xfrm>
          <a:off x="1264606" y="1623946"/>
          <a:ext cx="8824127" cy="306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18" name="Visio" r:id="rId4" imgW="3980409" imgH="1385910" progId="Visio.Drawing.11">
                  <p:embed/>
                </p:oleObj>
              </mc:Choice>
              <mc:Fallback>
                <p:oleObj name="Visio" r:id="rId4" imgW="3980409" imgH="13859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4606" y="1623946"/>
                        <a:ext cx="8824127" cy="306604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1292219" y="4816523"/>
            <a:ext cx="39287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电路类型：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Moore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28761" y="5445081"/>
            <a:ext cx="4809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存储元件：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</a:p>
        </p:txBody>
      </p:sp>
    </p:spTree>
    <p:extLst>
      <p:ext uri="{BB962C8B-B14F-4D97-AF65-F5344CB8AC3E}">
        <p14:creationId xmlns:p14="http://schemas.microsoft.com/office/powerpoint/2010/main" val="80166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28688" y="1013392"/>
                <a:ext cx="9390382" cy="5349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）写出方程组：</a:t>
                </a: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输出方程：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激励方程：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</m:oMath>
                </a14:m>
                <a:endParaRPr lang="en-US" altLang="zh-CN" sz="2400" b="1" i="1" dirty="0">
                  <a:solidFill>
                    <a:srgbClr val="FF0000"/>
                  </a:solidFill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defTabSz="468000">
                  <a:lnSpc>
                    <a:spcPct val="150000"/>
                  </a:lnSpc>
                  <a:buClr>
                    <a:srgbClr val="3859CD"/>
                  </a:buClr>
                </a:pP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b="1" i="1" dirty="0"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</m:t>
                    </m:r>
                  </m:oMath>
                </a14:m>
                <a:endParaRPr lang="en-US" altLang="zh-CN" sz="2400" b="1" dirty="0">
                  <a:solidFill>
                    <a:srgbClr val="FF0000"/>
                  </a:solidFill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defTabSz="468000">
                  <a:lnSpc>
                    <a:spcPct val="150000"/>
                  </a:lnSpc>
                  <a:buClr>
                    <a:srgbClr val="3859CD"/>
                  </a:buClr>
                </a:pP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状态方程：将激励方程代入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触发器的特性方程，得：</a:t>
                </a:r>
              </a:p>
              <a:p>
                <a:pPr indent="26924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CN" sz="2400" b="1" kern="1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b="1" kern="100" dirty="0">
                  <a:solidFill>
                    <a:srgbClr val="FF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924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400" b="1" kern="100" dirty="0">
                    <a:solidFill>
                      <a:srgbClr val="FF0000"/>
                    </a:solidFill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sz="2400" b="1" kern="1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88" y="1013392"/>
                <a:ext cx="9390382" cy="5349926"/>
              </a:xfrm>
              <a:prstGeom prst="rect">
                <a:avLst/>
              </a:prstGeom>
              <a:blipFill rotWithShape="1">
                <a:blip r:embed="rId4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610931"/>
              </p:ext>
            </p:extLst>
          </p:nvPr>
        </p:nvGraphicFramePr>
        <p:xfrm>
          <a:off x="6754762" y="2022249"/>
          <a:ext cx="5309419" cy="1844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8" name="Visio" r:id="rId5" imgW="3980409" imgH="1385910" progId="Visio.Drawing.11">
                  <p:embed/>
                </p:oleObj>
              </mc:Choice>
              <mc:Fallback>
                <p:oleObj name="Visio" r:id="rId5" imgW="3980409" imgH="1385910" progId="Visio.Drawing.11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4762" y="2022249"/>
                        <a:ext cx="5309419" cy="184463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21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655" y="1072382"/>
            <a:ext cx="484328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	列出状态转换真值表：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6470586"/>
                  </p:ext>
                </p:extLst>
              </p:nvPr>
            </p:nvGraphicFramePr>
            <p:xfrm>
              <a:off x="498481" y="1866785"/>
              <a:ext cx="6089937" cy="3944079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69991">
                      <a:extLst>
                        <a:ext uri="{9D8B030D-6E8A-4147-A177-3AD203B41FA5}">
                          <a16:colId xmlns:a16="http://schemas.microsoft.com/office/drawing/2014/main" val="1248524343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:a16="http://schemas.microsoft.com/office/drawing/2014/main" val="501363784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:a16="http://schemas.microsoft.com/office/drawing/2014/main" val="1337228797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:a16="http://schemas.microsoft.com/office/drawing/2014/main" val="2824051738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:a16="http://schemas.microsoft.com/office/drawing/2014/main" val="2449463130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:a16="http://schemas.microsoft.com/office/drawing/2014/main" val="3726701704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:a16="http://schemas.microsoft.com/office/drawing/2014/main" val="2848534742"/>
                        </a:ext>
                      </a:extLst>
                    </a:gridCol>
                  </a:tblGrid>
                  <a:tr h="43823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sz="2000" b="1" kern="1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sz="2000" b="1" kern="1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20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sz="2000" b="1" kern="1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20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:a16="http://schemas.microsoft.com/office/drawing/2014/main" val="88385495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:a16="http://schemas.microsoft.com/office/drawing/2014/main" val="290885252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:a16="http://schemas.microsoft.com/office/drawing/2014/main" val="405850054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:a16="http://schemas.microsoft.com/office/drawing/2014/main" val="1800351853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:a16="http://schemas.microsoft.com/office/drawing/2014/main" val="3263713783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:a16="http://schemas.microsoft.com/office/drawing/2014/main" val="338837576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:a16="http://schemas.microsoft.com/office/drawing/2014/main" val="3269153115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:a16="http://schemas.microsoft.com/office/drawing/2014/main" val="2566132801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:a16="http://schemas.microsoft.com/office/drawing/2014/main" val="401717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6470586"/>
                  </p:ext>
                </p:extLst>
              </p:nvPr>
            </p:nvGraphicFramePr>
            <p:xfrm>
              <a:off x="498481" y="1866785"/>
              <a:ext cx="6089937" cy="3944079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86999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248524343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01363784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337228797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24051738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449463130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26701704"/>
                        </a:ext>
                      </a:extLst>
                    </a:gridCol>
                    <a:gridCol w="86999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48534742"/>
                        </a:ext>
                      </a:extLst>
                    </a:gridCol>
                  </a:tblGrid>
                  <a:tr h="43823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7411" marR="87411" marT="0" marB="0" anchor="ctr">
                        <a:blipFill rotWithShape="1">
                          <a:blip r:embed="rId4"/>
                          <a:stretch>
                            <a:fillRect l="-699" t="-6944" r="-598601" b="-8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7411" marR="87411" marT="0" marB="0" anchor="ctr">
                        <a:blipFill rotWithShape="1">
                          <a:blip r:embed="rId4"/>
                          <a:stretch>
                            <a:fillRect l="-101408" t="-6944" r="-502817" b="-8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200000" t="-6944" r="-399301" b="-8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300000" t="-6944" r="-299301" b="-8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7411" marR="87411" marT="0" marB="0" anchor="ctr">
                        <a:blipFill rotWithShape="1">
                          <a:blip r:embed="rId4"/>
                          <a:stretch>
                            <a:fillRect l="-400000" t="-6944" r="-199301" b="-8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7411" marR="87411" marT="0" marB="0" anchor="ctr">
                        <a:blipFill rotWithShape="1">
                          <a:blip r:embed="rId4"/>
                          <a:stretch>
                            <a:fillRect l="-503521" t="-6944" r="-100704" b="-8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88385495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90885252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5850054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00351853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63713783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38837576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69153115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566132801"/>
                      </a:ext>
                    </a:extLst>
                  </a:tr>
                  <a:tr h="4382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20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7411" marR="87411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1717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文本框 5"/>
          <p:cNvSpPr txBox="1"/>
          <p:nvPr/>
        </p:nvSpPr>
        <p:spPr>
          <a:xfrm>
            <a:off x="6921910" y="1072382"/>
            <a:ext cx="49849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）画出状态转移图和时序图：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764322"/>
              </p:ext>
            </p:extLst>
          </p:nvPr>
        </p:nvGraphicFramePr>
        <p:xfrm>
          <a:off x="6998016" y="2651134"/>
          <a:ext cx="4690870" cy="2894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51" name="Visio" r:id="rId5" imgW="2815866" imgH="1745010" progId="Visio.Drawing.11">
                  <p:embed/>
                </p:oleObj>
              </mc:Choice>
              <mc:Fallback>
                <p:oleObj name="Visio" r:id="rId5" imgW="2815866" imgH="17450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8016" y="2651134"/>
                        <a:ext cx="4690870" cy="289459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5"/>
          <p:cNvSpPr txBox="1"/>
          <p:nvPr/>
        </p:nvSpPr>
        <p:spPr>
          <a:xfrm>
            <a:off x="7010400" y="1878626"/>
            <a:ext cx="498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状态转换真值表→状态转换图</a:t>
            </a:r>
          </a:p>
        </p:txBody>
      </p:sp>
    </p:spTree>
    <p:extLst>
      <p:ext uri="{BB962C8B-B14F-4D97-AF65-F5344CB8AC3E}">
        <p14:creationId xmlns:p14="http://schemas.microsoft.com/office/powerpoint/2010/main" val="14413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839790"/>
              </p:ext>
            </p:extLst>
          </p:nvPr>
        </p:nvGraphicFramePr>
        <p:xfrm>
          <a:off x="5508749" y="3081966"/>
          <a:ext cx="6388677" cy="2826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83" name="Visio" r:id="rId4" imgW="3441764" imgH="1520910" progId="Visio.Drawing.11">
                  <p:embed/>
                </p:oleObj>
              </mc:Choice>
              <mc:Fallback>
                <p:oleObj name="Visio" r:id="rId4" imgW="3441764" imgH="152091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749" y="3081966"/>
                        <a:ext cx="6388677" cy="282632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5"/>
          <p:cNvSpPr txBox="1"/>
          <p:nvPr/>
        </p:nvSpPr>
        <p:spPr>
          <a:xfrm>
            <a:off x="612284" y="1210033"/>
            <a:ext cx="49849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）画出状态转移图和时序图：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380990"/>
              </p:ext>
            </p:extLst>
          </p:nvPr>
        </p:nvGraphicFramePr>
        <p:xfrm>
          <a:off x="612284" y="2985908"/>
          <a:ext cx="4691063" cy="28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84" name="Visio" r:id="rId6" imgW="2815866" imgH="1745010" progId="Visio.Drawing.11">
                  <p:embed/>
                </p:oleObj>
              </mc:Choice>
              <mc:Fallback>
                <p:oleObj name="Visio" r:id="rId6" imgW="2815866" imgH="1745010" progId="Visio.Drawing.11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284" y="2985908"/>
                        <a:ext cx="4691063" cy="289401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5"/>
          <p:cNvSpPr txBox="1"/>
          <p:nvPr/>
        </p:nvSpPr>
        <p:spPr>
          <a:xfrm>
            <a:off x="737419" y="1878626"/>
            <a:ext cx="498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状态转换图→时序波形图</a:t>
            </a:r>
          </a:p>
        </p:txBody>
      </p:sp>
    </p:spTree>
    <p:extLst>
      <p:ext uri="{BB962C8B-B14F-4D97-AF65-F5344CB8AC3E}">
        <p14:creationId xmlns:p14="http://schemas.microsoft.com/office/powerpoint/2010/main" val="362757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655" y="1030943"/>
            <a:ext cx="116655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有效状态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无效状态、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有效循环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无效循环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能自启动</a:t>
            </a:r>
            <a:r>
              <a:rPr lang="en-US" altLang="zh-CN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不能自启动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）有效状态和有效循环</a:t>
            </a: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有效状态：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被利用了的状态</a:t>
            </a: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有效循环：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有效状态形成的循环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）无效状态和无效循环</a:t>
            </a: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无效状态：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没有被利用的状态</a:t>
            </a: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无效循环：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无效状态之间形成的循环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5"/>
          <p:cNvSpPr txBox="1"/>
          <p:nvPr/>
        </p:nvSpPr>
        <p:spPr>
          <a:xfrm>
            <a:off x="318655" y="5021595"/>
            <a:ext cx="11558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有效状态：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000~101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六个状态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，构成了一个有效循环；显然是</a:t>
            </a:r>
            <a:r>
              <a:rPr lang="zh-CN" altLang="en-US" sz="2400" b="1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六进制计数器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无效状态：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两个状态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，没有构成循环。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699168"/>
              </p:ext>
            </p:extLst>
          </p:nvPr>
        </p:nvGraphicFramePr>
        <p:xfrm>
          <a:off x="7170738" y="2397125"/>
          <a:ext cx="4691062" cy="28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6" name="Visio" r:id="rId4" imgW="2815866" imgH="1745010" progId="Visio.Drawing.11">
                  <p:embed/>
                </p:oleObj>
              </mc:Choice>
              <mc:Fallback>
                <p:oleObj name="Visio" r:id="rId4" imgW="2815866" imgH="1745010" progId="Visio.Drawing.11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0738" y="2397125"/>
                        <a:ext cx="4691062" cy="289401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722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2619" y="934734"/>
            <a:ext cx="113365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）能自启动和不能自启动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能自启动：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有无效状态存在的时序电路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不存在无效循环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，则无效状态最终都能进入有效循环，称为能够自启动的时序电路。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不能自启动：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在时序电路中，</a:t>
            </a: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存在无效循环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，则电路可能会陷入无效循环中，不能进入有效循环，这种现象叫“挂起”，称为不能自启动的时序电路。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5"/>
          <p:cNvSpPr txBox="1"/>
          <p:nvPr/>
        </p:nvSpPr>
        <p:spPr>
          <a:xfrm>
            <a:off x="672031" y="4197802"/>
            <a:ext cx="584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无效状态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没有构成循环，是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能自启动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的同步时序逻辑电路。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271156"/>
              </p:ext>
            </p:extLst>
          </p:nvPr>
        </p:nvGraphicFramePr>
        <p:xfrm>
          <a:off x="6952386" y="3797056"/>
          <a:ext cx="4691062" cy="28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21" name="Visio" r:id="rId4" imgW="2815866" imgH="1745010" progId="Visio.Drawing.11">
                  <p:embed/>
                </p:oleObj>
              </mc:Choice>
              <mc:Fallback>
                <p:oleObj name="Visio" r:id="rId4" imgW="2815866" imgH="1745010" progId="Visio.Drawing.11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2386" y="3797056"/>
                        <a:ext cx="4691062" cy="289401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41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4512" y="1072385"/>
            <a:ext cx="1147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6.12】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试分析图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所示的同步时序逻辑电路的功能。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285308"/>
              </p:ext>
            </p:extLst>
          </p:nvPr>
        </p:nvGraphicFramePr>
        <p:xfrm>
          <a:off x="2327859" y="1718716"/>
          <a:ext cx="6828358" cy="274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61" name="Visio" r:id="rId4" imgW="3330739" imgH="1328670" progId="Visio.Drawing.11">
                  <p:embed/>
                </p:oleObj>
              </mc:Choice>
              <mc:Fallback>
                <p:oleObj name="Visio" r:id="rId4" imgW="3330739" imgH="132867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859" y="1718716"/>
                        <a:ext cx="6828358" cy="27449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570270" y="4567413"/>
            <a:ext cx="103435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J-K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触发器构成，输入信号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，输出信号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Mealy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型同步时序逻辑电路。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66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5"/>
              <p:cNvSpPr txBox="1"/>
              <p:nvPr/>
            </p:nvSpPr>
            <p:spPr>
              <a:xfrm>
                <a:off x="580103" y="1091816"/>
                <a:ext cx="10854814" cy="3705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）写出方程组：</a:t>
                </a: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输出方程：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激励方程：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sSubSup>
                          <m:sSubSupPr>
                            <m:ctrlPr>
                              <a:rPr lang="zh-CN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状态方程：将激励方程代入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J-K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触发器的特性方程，得：</a:t>
                </a:r>
              </a:p>
              <a:p>
                <a:pPr lvl="1" defTabSz="468000">
                  <a:lnSpc>
                    <a:spcPct val="150000"/>
                  </a:lnSpc>
                  <a:buClr>
                    <a:srgbClr val="3859CD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4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  <m:sSubSup>
                        <m:sSub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CN" sz="2400" b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CN" sz="2400" b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  <m:sSubSup>
                                <m:sSubSupPr>
                                  <m:ctrlPr>
                                    <a:rPr lang="zh-CN" altLang="zh-CN" sz="24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</m:sup>
                              </m:sSubSup>
                            </m:e>
                          </m:acc>
                        </m:e>
                      </m:acc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CN" sz="2400" b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  <m:sSubSup>
                        <m:sSub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zh-CN" altLang="zh-CN" sz="24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</m:sup>
                              </m:sSubSup>
                            </m:e>
                          </m:acc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b="1" i="1" dirty="0">
                  <a:solidFill>
                    <a:srgbClr val="0000CC"/>
                  </a:solidFill>
                  <a:effectLst/>
                  <a:latin typeface="Cambria Math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defTabSz="468000">
                  <a:lnSpc>
                    <a:spcPct val="150000"/>
                  </a:lnSpc>
                  <a:buClr>
                    <a:srgbClr val="3859CD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sSubSup>
                        <m:sSub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CN" sz="2400" b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𝑿</m:t>
                          </m:r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zh-CN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000CC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acc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00CC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CN" sz="2400" b="1" i="1">
                          <a:solidFill>
                            <a:srgbClr val="0000CC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03" y="1091816"/>
                <a:ext cx="10854814" cy="3705502"/>
              </a:xfrm>
              <a:prstGeom prst="rect">
                <a:avLst/>
              </a:prstGeom>
              <a:blipFill rotWithShape="1">
                <a:blip r:embed="rId3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7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3458" y="1073286"/>
            <a:ext cx="70792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串行加法器结构：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全加器：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典型的组合逻辑电路；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触发器：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一个存储元件，具有记忆功能；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存储元件保存的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进位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）作为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组合电路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全加器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，与电路的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）一起决定了电路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输出值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和、进位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一个典型的时序逻辑电路：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时序逻辑电路的特点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705643"/>
              </p:ext>
            </p:extLst>
          </p:nvPr>
        </p:nvGraphicFramePr>
        <p:xfrm>
          <a:off x="6198727" y="3851838"/>
          <a:ext cx="5762316" cy="28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60" name="Visio" r:id="rId4" imgW="3630317" imgH="1813050" progId="Visio.Drawing.11">
                  <p:embed/>
                </p:oleObj>
              </mc:Choice>
              <mc:Fallback>
                <p:oleObj name="Visio" r:id="rId4" imgW="3630317" imgH="1813050" progId="Visio.Drawing.11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8727" y="3851838"/>
                        <a:ext cx="5762316" cy="289309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317162"/>
              </p:ext>
            </p:extLst>
          </p:nvPr>
        </p:nvGraphicFramePr>
        <p:xfrm>
          <a:off x="7796463" y="1073286"/>
          <a:ext cx="4251158" cy="272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61" name="Visio" r:id="rId6" imgW="2268036" imgH="1447740" progId="Visio.Drawing.11">
                  <p:embed/>
                </p:oleObj>
              </mc:Choice>
              <mc:Fallback>
                <p:oleObj name="Visio" r:id="rId6" imgW="2268036" imgH="1447740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6463" y="1073286"/>
                        <a:ext cx="4251158" cy="272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4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882956"/>
                  </p:ext>
                </p:extLst>
              </p:nvPr>
            </p:nvGraphicFramePr>
            <p:xfrm>
              <a:off x="564984" y="1836788"/>
              <a:ext cx="5531016" cy="3927348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921836">
                      <a:extLst>
                        <a:ext uri="{9D8B030D-6E8A-4147-A177-3AD203B41FA5}">
                          <a16:colId xmlns:a16="http://schemas.microsoft.com/office/drawing/2014/main" val="1477730515"/>
                        </a:ext>
                      </a:extLst>
                    </a:gridCol>
                    <a:gridCol w="921836">
                      <a:extLst>
                        <a:ext uri="{9D8B030D-6E8A-4147-A177-3AD203B41FA5}">
                          <a16:colId xmlns:a16="http://schemas.microsoft.com/office/drawing/2014/main" val="627223897"/>
                        </a:ext>
                      </a:extLst>
                    </a:gridCol>
                    <a:gridCol w="921836">
                      <a:extLst>
                        <a:ext uri="{9D8B030D-6E8A-4147-A177-3AD203B41FA5}">
                          <a16:colId xmlns:a16="http://schemas.microsoft.com/office/drawing/2014/main" val="3249327697"/>
                        </a:ext>
                      </a:extLst>
                    </a:gridCol>
                    <a:gridCol w="921836">
                      <a:extLst>
                        <a:ext uri="{9D8B030D-6E8A-4147-A177-3AD203B41FA5}">
                          <a16:colId xmlns:a16="http://schemas.microsoft.com/office/drawing/2014/main" val="450795363"/>
                        </a:ext>
                      </a:extLst>
                    </a:gridCol>
                    <a:gridCol w="921836">
                      <a:extLst>
                        <a:ext uri="{9D8B030D-6E8A-4147-A177-3AD203B41FA5}">
                          <a16:colId xmlns:a16="http://schemas.microsoft.com/office/drawing/2014/main" val="596073702"/>
                        </a:ext>
                      </a:extLst>
                    </a:gridCol>
                    <a:gridCol w="921836">
                      <a:extLst>
                        <a:ext uri="{9D8B030D-6E8A-4147-A177-3AD203B41FA5}">
                          <a16:colId xmlns:a16="http://schemas.microsoft.com/office/drawing/2014/main" val="2229996450"/>
                        </a:ext>
                      </a:extLst>
                    </a:gridCol>
                  </a:tblGrid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19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9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9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9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sz="1900" b="1" kern="1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9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  <m:r>
                                      <a:rPr lang="en-US" sz="1900" b="1" kern="1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1900" b="1" i="1" kern="1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:a16="http://schemas.microsoft.com/office/drawing/2014/main" val="2452516297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:a16="http://schemas.microsoft.com/office/drawing/2014/main" val="2800689110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:a16="http://schemas.microsoft.com/office/drawing/2014/main" val="2697283712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:a16="http://schemas.microsoft.com/office/drawing/2014/main" val="2316415863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:a16="http://schemas.microsoft.com/office/drawing/2014/main" val="737967891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:a16="http://schemas.microsoft.com/office/drawing/2014/main" val="217273180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:a16="http://schemas.microsoft.com/office/drawing/2014/main" val="2001792019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:a16="http://schemas.microsoft.com/office/drawing/2014/main" val="2182786899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:a16="http://schemas.microsoft.com/office/drawing/2014/main" val="4194757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882956"/>
                  </p:ext>
                </p:extLst>
              </p:nvPr>
            </p:nvGraphicFramePr>
            <p:xfrm>
              <a:off x="564984" y="1836788"/>
              <a:ext cx="5531016" cy="3927348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92183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477730515"/>
                        </a:ext>
                      </a:extLst>
                    </a:gridCol>
                    <a:gridCol w="92183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27223897"/>
                        </a:ext>
                      </a:extLst>
                    </a:gridCol>
                    <a:gridCol w="92183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49327697"/>
                        </a:ext>
                      </a:extLst>
                    </a:gridCol>
                    <a:gridCol w="92183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50795363"/>
                        </a:ext>
                      </a:extLst>
                    </a:gridCol>
                    <a:gridCol w="92183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96073702"/>
                        </a:ext>
                      </a:extLst>
                    </a:gridCol>
                    <a:gridCol w="92183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229996450"/>
                        </a:ext>
                      </a:extLst>
                    </a:gridCol>
                  </a:tblGrid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19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7820" marR="117820" marT="0" marB="0" anchor="ctr">
                        <a:blipFill rotWithShape="1">
                          <a:blip r:embed="rId4"/>
                          <a:stretch>
                            <a:fillRect l="-100662" t="-4167" r="-400662" b="-8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l="-199342" t="-4167" r="-298026" b="-8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301325" t="-4167" r="-200000" b="-8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7820" marR="117820" marT="0" marB="0" anchor="ctr">
                        <a:blipFill rotWithShape="1">
                          <a:blip r:embed="rId4"/>
                          <a:stretch>
                            <a:fillRect l="-401325" t="-4167" r="-100000" b="-8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52516297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800689110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697283712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16415863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737967891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7273180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01792019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82786899"/>
                      </a:ext>
                    </a:extLst>
                  </a:tr>
                  <a:tr h="4363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9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9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7820" marR="11782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947579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文本框 16"/>
          <p:cNvSpPr txBox="1"/>
          <p:nvPr/>
        </p:nvSpPr>
        <p:spPr>
          <a:xfrm>
            <a:off x="868821" y="1208028"/>
            <a:ext cx="436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）列出状态转换真值表</a:t>
            </a:r>
          </a:p>
        </p:txBody>
      </p:sp>
      <p:sp>
        <p:nvSpPr>
          <p:cNvPr id="18" name="文本框 5"/>
          <p:cNvSpPr txBox="1"/>
          <p:nvPr/>
        </p:nvSpPr>
        <p:spPr>
          <a:xfrm>
            <a:off x="7207045" y="1115694"/>
            <a:ext cx="365760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）画出状态转移图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867032"/>
              </p:ext>
            </p:extLst>
          </p:nvPr>
        </p:nvGraphicFramePr>
        <p:xfrm>
          <a:off x="7471291" y="1942182"/>
          <a:ext cx="3548350" cy="3396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67" name="Visio" r:id="rId5" imgW="2117572" imgH="2031750" progId="Visio.Drawing.11">
                  <p:embed/>
                </p:oleObj>
              </mc:Choice>
              <mc:Fallback>
                <p:oleObj name="Visio" r:id="rId5" imgW="2117572" imgH="203175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1291" y="1942182"/>
                        <a:ext cx="3548350" cy="339673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043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8486" y="1062553"/>
            <a:ext cx="5098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）画出时序图：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=00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的输入序列：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1011110111</a:t>
            </a: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的输出序列：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00001</a:t>
            </a:r>
            <a:r>
              <a:rPr lang="en-US" altLang="zh-CN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734878"/>
              </p:ext>
            </p:extLst>
          </p:nvPr>
        </p:nvGraphicFramePr>
        <p:xfrm>
          <a:off x="147195" y="3768838"/>
          <a:ext cx="7842647" cy="295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43" name="Visio" r:id="rId4" imgW="4110073" imgH="1528200" progId="Visio.Drawing.11">
                  <p:embed/>
                </p:oleObj>
              </mc:Choice>
              <mc:Fallback>
                <p:oleObj name="Visio" r:id="rId4" imgW="4110073" imgH="1528200" progId="Visio.Drawing.11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95" y="3768838"/>
                        <a:ext cx="7842647" cy="295383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5"/>
          <p:cNvSpPr txBox="1"/>
          <p:nvPr/>
        </p:nvSpPr>
        <p:spPr>
          <a:xfrm>
            <a:off x="5597238" y="1109656"/>
            <a:ext cx="6073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）功能描述：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可重叠“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111”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序列检测器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输入端连续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脉冲输入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，否则输出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28473" y="3911998"/>
            <a:ext cx="3698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可重叠：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即后面“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可重复使用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4463845" y="3205316"/>
            <a:ext cx="4365523" cy="884903"/>
          </a:xfrm>
          <a:prstGeom prst="straightConnector1">
            <a:avLst/>
          </a:prstGeom>
          <a:ln w="28575">
            <a:solidFill>
              <a:srgbClr val="99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17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1781" y="1042889"/>
            <a:ext cx="11238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6.13】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触发器构成了一个同步时序逻辑电路，请分析电路的功能。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556945"/>
              </p:ext>
            </p:extLst>
          </p:nvPr>
        </p:nvGraphicFramePr>
        <p:xfrm>
          <a:off x="2136820" y="1995054"/>
          <a:ext cx="7272438" cy="2699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99" name="Visio" r:id="rId4" imgW="4423157" imgH="1643760" progId="Visio.Drawing.11">
                  <p:embed/>
                </p:oleObj>
              </mc:Choice>
              <mc:Fallback>
                <p:oleObj name="Visio" r:id="rId4" imgW="4423157" imgH="16437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820" y="1995054"/>
                        <a:ext cx="7272438" cy="269918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1174232" y="4785031"/>
            <a:ext cx="96510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电路有一个输入信号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，一个输出信号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个与门一起构成了一个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Moore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型的同步时序逻辑电路。</a:t>
            </a:r>
          </a:p>
        </p:txBody>
      </p:sp>
    </p:spTree>
    <p:extLst>
      <p:ext uri="{BB962C8B-B14F-4D97-AF65-F5344CB8AC3E}">
        <p14:creationId xmlns:p14="http://schemas.microsoft.com/office/powerpoint/2010/main" val="37975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01445" y="1191600"/>
                <a:ext cx="11366090" cy="410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）写出方程组：</a:t>
                </a: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输出方程：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激励方程：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状态方程：将激励方程代入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触发器的特性方程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p>
                      <m:sSup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，得：</a:t>
                </a:r>
              </a:p>
              <a:p>
                <a:pPr indent="26924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kern="10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kern="100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kern="100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sz="2400" b="1" kern="100" dirty="0">
                    <a:solidFill>
                      <a:srgbClr val="9900CC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solidFill>
                    <a:srgbClr val="9900CC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924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400" b="1" kern="100" dirty="0">
                    <a:solidFill>
                      <a:srgbClr val="9900CC"/>
                    </a:solidFill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kern="100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1" i="1" kern="100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kern="100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sz="2400" b="1" kern="100" dirty="0">
                    <a:solidFill>
                      <a:srgbClr val="9900CC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solidFill>
                    <a:srgbClr val="9900CC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9900CC"/>
                    </a:solidFill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1" i="1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99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)⨁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99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45" y="1191600"/>
                <a:ext cx="11366090" cy="4106189"/>
              </a:xfrm>
              <a:prstGeom prst="rect">
                <a:avLst/>
              </a:prstGeom>
              <a:blipFill rotWithShape="1">
                <a:blip r:embed="rId3"/>
                <a:stretch>
                  <a:fillRect l="-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29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01156" y="1013392"/>
                <a:ext cx="8658197" cy="5341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）列出状态转换真值表：</a:t>
                </a: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X=0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时，有：</a:t>
                </a:r>
              </a:p>
              <a:p>
                <a:pPr indent="600075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kern="10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sz="2400" b="1" kern="100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solidFill>
                    <a:srgbClr val="0000CC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600075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zh-CN" altLang="zh-CN" sz="2400" b="1" i="1" kern="100">
                                <a:solidFill>
                                  <a:srgbClr val="0000CC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solidFill>
                                  <a:srgbClr val="0000CC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0000CC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srgbClr val="0000CC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  <m:r>
                      <a:rPr lang="en-US" altLang="zh-CN" sz="2400" b="1" i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zh-CN" altLang="zh-CN" sz="2400" b="1" i="1" kern="100">
                                <a:solidFill>
                                  <a:srgbClr val="0000CC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solidFill>
                                  <a:srgbClr val="0000CC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0000CC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srgbClr val="0000CC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  <m:r>
                      <a:rPr lang="en-US" altLang="zh-CN" sz="2400" b="1" i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sz="2400" b="1" kern="100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solidFill>
                    <a:srgbClr val="0000CC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CC"/>
                    </a:solidFill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)⨁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)⨁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5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时，有：</a:t>
                </a:r>
              </a:p>
              <a:p>
                <a:pPr indent="600075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CN" sz="2400" b="1" kern="1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600075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zh-CN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bSup>
                      </m:e>
                    </m:d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sz="2400" b="1" kern="1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b="1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)⨁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)⨁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bSup>
                      <m:sSubSupPr>
                        <m:ctrlPr>
                          <a:rPr lang="zh-CN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6" y="1013392"/>
                <a:ext cx="8658197" cy="5341334"/>
              </a:xfrm>
              <a:prstGeom prst="rect">
                <a:avLst/>
              </a:prstGeom>
              <a:blipFill rotWithShape="1">
                <a:blip r:embed="rId3"/>
                <a:stretch>
                  <a:fillRect l="-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331974" y="1688408"/>
            <a:ext cx="4424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显然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X=0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时，状态保持不变；</a:t>
            </a:r>
          </a:p>
        </p:txBody>
      </p:sp>
    </p:spTree>
    <p:extLst>
      <p:ext uri="{BB962C8B-B14F-4D97-AF65-F5344CB8AC3E}">
        <p14:creationId xmlns:p14="http://schemas.microsoft.com/office/powerpoint/2010/main" val="349341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813757"/>
                  </p:ext>
                </p:extLst>
              </p:nvPr>
            </p:nvGraphicFramePr>
            <p:xfrm>
              <a:off x="914837" y="1918862"/>
              <a:ext cx="10293936" cy="4688415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643371">
                      <a:extLst>
                        <a:ext uri="{9D8B030D-6E8A-4147-A177-3AD203B41FA5}">
                          <a16:colId xmlns:a16="http://schemas.microsoft.com/office/drawing/2014/main" val="2011887255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3821150211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3717268790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3083911811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3296541961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2635527897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531672500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1866288427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3849951232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3705115862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3058032916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4252830035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2902310201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676947883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2712404474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:a16="http://schemas.microsoft.com/office/drawing/2014/main" val="3942375534"/>
                        </a:ext>
                      </a:extLst>
                    </a:gridCol>
                  </a:tblGrid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8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 b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:a16="http://schemas.microsoft.com/office/drawing/2014/main" val="3371694511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:a16="http://schemas.microsoft.com/office/drawing/2014/main" val="4228352340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:a16="http://schemas.microsoft.com/office/drawing/2014/main" val="3645886289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:a16="http://schemas.microsoft.com/office/drawing/2014/main" val="1519607397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:a16="http://schemas.microsoft.com/office/drawing/2014/main" val="593436590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:a16="http://schemas.microsoft.com/office/drawing/2014/main" val="85043431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:a16="http://schemas.microsoft.com/office/drawing/2014/main" val="333030885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:a16="http://schemas.microsoft.com/office/drawing/2014/main" val="2356144424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:a16="http://schemas.microsoft.com/office/drawing/2014/main" val="35805966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813757"/>
                  </p:ext>
                </p:extLst>
              </p:nvPr>
            </p:nvGraphicFramePr>
            <p:xfrm>
              <a:off x="914837" y="1918862"/>
              <a:ext cx="10293936" cy="4688415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1887255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21150211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17268790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83911811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96541961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635527897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31672500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866288427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849951232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05115862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58032916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252830035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02310201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76947883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12404474"/>
                        </a:ext>
                      </a:extLst>
                    </a:gridCol>
                    <a:gridCol w="6433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942375534"/>
                        </a:ext>
                      </a:extLst>
                    </a:gridCol>
                  </a:tblGrid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blipFill rotWithShape="1">
                          <a:blip r:embed="rId3"/>
                          <a:stretch>
                            <a:fillRect l="-100952" t="-1176" r="-1407619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blipFill rotWithShape="1">
                          <a:blip r:embed="rId3"/>
                          <a:stretch>
                            <a:fillRect l="-199057" t="-1176" r="-1294340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301905" t="-1176" r="-1206667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98113" t="-1176" r="-1095283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blipFill rotWithShape="1">
                          <a:blip r:embed="rId3"/>
                          <a:stretch>
                            <a:fillRect l="-502857" t="-1176" r="-1005714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blipFill rotWithShape="1">
                          <a:blip r:embed="rId3"/>
                          <a:stretch>
                            <a:fillRect l="-597170" t="-1176" r="-896226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blipFill rotWithShape="1">
                          <a:blip r:embed="rId3"/>
                          <a:stretch>
                            <a:fillRect l="-896226" t="-1176" r="-597170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blipFill rotWithShape="1">
                          <a:blip r:embed="rId3"/>
                          <a:stretch>
                            <a:fillRect l="-1005714" t="-1176" r="-502857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1095283" t="-1176" r="-398113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1206667" t="-1176" r="-301905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blipFill rotWithShape="1">
                          <a:blip r:embed="rId3"/>
                          <a:stretch>
                            <a:fillRect l="-1294340" t="-1176" r="-199057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4060" marR="94060" marT="0" marB="0" anchor="ctr">
                        <a:blipFill rotWithShape="1">
                          <a:blip r:embed="rId3"/>
                          <a:stretch>
                            <a:fillRect l="-1407619" t="-1176" r="-100952" b="-8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371694511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228352340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645886289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519607397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93436590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85043431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33030885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56144424"/>
                      </a:ext>
                    </a:extLst>
                  </a:tr>
                  <a:tr h="5209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9900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8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4060" marR="9406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5805966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矩形 5"/>
          <p:cNvSpPr/>
          <p:nvPr/>
        </p:nvSpPr>
        <p:spPr>
          <a:xfrm>
            <a:off x="755943" y="1110310"/>
            <a:ext cx="441338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）列出状态转换真值表：</a:t>
            </a:r>
          </a:p>
        </p:txBody>
      </p:sp>
    </p:spTree>
    <p:extLst>
      <p:ext uri="{BB962C8B-B14F-4D97-AF65-F5344CB8AC3E}">
        <p14:creationId xmlns:p14="http://schemas.microsoft.com/office/powerpoint/2010/main" val="31291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6.2.2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6" y="97943"/>
            <a:ext cx="6291295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分析举例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31955" y="1224738"/>
            <a:ext cx="387457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）画出状态转移图：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018"/>
              </p:ext>
            </p:extLst>
          </p:nvPr>
        </p:nvGraphicFramePr>
        <p:xfrm>
          <a:off x="4559225" y="1030938"/>
          <a:ext cx="7054043" cy="2823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96" name="Visio" r:id="rId4" imgW="3978518" imgH="1585980" progId="Visio.Drawing.11">
                  <p:embed/>
                </p:oleObj>
              </mc:Choice>
              <mc:Fallback>
                <p:oleObj name="Visio" r:id="rId4" imgW="3978518" imgH="15859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225" y="1030938"/>
                        <a:ext cx="7054043" cy="282330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5"/>
          <p:cNvSpPr txBox="1"/>
          <p:nvPr/>
        </p:nvSpPr>
        <p:spPr>
          <a:xfrm>
            <a:off x="304512" y="3343637"/>
            <a:ext cx="116655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）功能描述：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电路是一个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X=1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时，对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脉冲计数，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脉冲后，计数满至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，再来一个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脉冲，则计数器清零（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X=0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时，禁止对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脉冲计数，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计数器处于保持状态。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当计数器为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，无论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都为</a:t>
            </a:r>
            <a:r>
              <a:rPr lang="en-US" altLang="zh-CN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，表明将要产生</a:t>
            </a:r>
            <a:r>
              <a: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进位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；其他状态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Z=0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22" name="图片 21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225712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0663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9625263" y="0"/>
            <a:ext cx="2566737" cy="510988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章 同步时序逻辑电路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213810" y="97943"/>
            <a:ext cx="7722669" cy="732155"/>
          </a:xfrm>
        </p:spPr>
        <p:txBody>
          <a:bodyPr/>
          <a:lstStyle/>
          <a:p>
            <a:r>
              <a:rPr lang="zh-CN" altLang="en-US" dirty="0"/>
              <a:t>本章作业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、 </a:t>
            </a:r>
            <a:r>
              <a:rPr lang="en-US" altLang="zh-CN" dirty="0"/>
              <a:t>8</a:t>
            </a:r>
            <a:r>
              <a:rPr lang="zh-CN" altLang="en-US" dirty="0"/>
              <a:t>、 </a:t>
            </a:r>
            <a:r>
              <a:rPr lang="en-US" altLang="zh-CN" dirty="0"/>
              <a:t>9</a:t>
            </a:r>
          </a:p>
          <a:p>
            <a:r>
              <a:rPr lang="en-US" altLang="zh-CN" dirty="0"/>
              <a:t>19</a:t>
            </a:r>
            <a:r>
              <a:rPr lang="zh-CN" altLang="en-US" dirty="0"/>
              <a:t>、 </a:t>
            </a:r>
            <a:r>
              <a:rPr lang="en-US" altLang="zh-CN" dirty="0"/>
              <a:t>28</a:t>
            </a:r>
            <a:r>
              <a:rPr lang="zh-CN" altLang="en-US" dirty="0"/>
              <a:t>、 </a:t>
            </a:r>
            <a:r>
              <a:rPr lang="en-US" altLang="zh-CN" dirty="0"/>
              <a:t>42</a:t>
            </a:r>
          </a:p>
          <a:p>
            <a:r>
              <a:rPr lang="en-US" altLang="zh-CN" dirty="0"/>
              <a:t>49</a:t>
            </a:r>
          </a:p>
          <a:p>
            <a:r>
              <a:rPr lang="en-US" altLang="zh-CN" dirty="0"/>
              <a:t>63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765790-E418-4DE2-9336-BBB8A714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4">
            <a:extLst>
              <a:ext uri="{FF2B5EF4-FFF2-40B4-BE49-F238E27FC236}">
                <a16:creationId xmlns:a16="http://schemas.microsoft.com/office/drawing/2014/main" id="{02B90DAA-6052-4827-8823-5FD169B3AB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174603" y="2287893"/>
            <a:ext cx="6393603" cy="1933503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/>
          <a:p>
            <a:pPr>
              <a:defRPr/>
            </a:pPr>
            <a:r>
              <a:rPr lang="en-US" altLang="zh-CN" sz="12000" b="1" dirty="0">
                <a:solidFill>
                  <a:srgbClr val="21509E"/>
                </a:solidFill>
                <a:latin typeface="Agency FB" panose="020B0503020202020204" pitchFamily="34" charset="0"/>
              </a:rPr>
              <a:t>The  End !</a:t>
            </a:r>
            <a:endParaRPr lang="zh-CN" altLang="en-US" sz="12000" b="1" dirty="0">
              <a:solidFill>
                <a:srgbClr val="21509E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0946" y="1073286"/>
            <a:ext cx="11526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存储元件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组合逻辑电路不是必要的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存储电路是必不可少的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触发器是最常用的存储电路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，具有记忆功能。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时序逻辑电路的状态：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电路内部存储元件的状态组合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，反映输入信号的历史状况，并通过状况之间的相互转换来跟踪输入信号的变化过程。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时序逻辑电路的特点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698170"/>
              </p:ext>
            </p:extLst>
          </p:nvPr>
        </p:nvGraphicFramePr>
        <p:xfrm>
          <a:off x="6429375" y="3935608"/>
          <a:ext cx="5762625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4" name="Visio" r:id="rId4" imgW="3630317" imgH="1813050" progId="Visio.Drawing.11">
                  <p:embed/>
                </p:oleObj>
              </mc:Choice>
              <mc:Fallback>
                <p:oleObj name="Visio" r:id="rId4" imgW="3630317" imgH="1813050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3935608"/>
                        <a:ext cx="5762625" cy="289401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04512" y="4370035"/>
            <a:ext cx="5749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时序逻辑电路的主要特点：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一定含有</a:t>
            </a:r>
            <a:r>
              <a:rPr lang="zh-CN" altLang="en-US" sz="2400" b="1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存储元件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，且电路上有反馈结构。</a:t>
            </a:r>
          </a:p>
        </p:txBody>
      </p:sp>
    </p:spTree>
    <p:extLst>
      <p:ext uri="{BB962C8B-B14F-4D97-AF65-F5344CB8AC3E}">
        <p14:creationId xmlns:p14="http://schemas.microsoft.com/office/powerpoint/2010/main" val="313941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5075" y="1073286"/>
            <a:ext cx="5667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 sz="2400" b="1" baseline="-25000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b="1" baseline="-25000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时序电路的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状态变量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激励输入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时序逻辑电路的特点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pic>
        <p:nvPicPr>
          <p:cNvPr id="11" name="图片 1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0" y="6058568"/>
            <a:ext cx="452586" cy="452586"/>
          </a:xfrm>
          <a:prstGeom prst="rect">
            <a:avLst/>
          </a:prstGeom>
          <a:solidFill>
            <a:srgbClr val="3859CD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7" name="矩形 6"/>
          <p:cNvSpPr/>
          <p:nvPr/>
        </p:nvSpPr>
        <p:spPr>
          <a:xfrm>
            <a:off x="299948" y="3418627"/>
            <a:ext cx="57567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状态变量：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内部触发器的输出状态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取值组合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用于表示时序电路当前所处的状态；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468000">
              <a:lnSpc>
                <a:spcPct val="150000"/>
              </a:lnSpc>
              <a:buClr>
                <a:srgbClr val="235EB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激励信号：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触发器的激励输入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，用于控制存储器的状态变化。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698170"/>
              </p:ext>
            </p:extLst>
          </p:nvPr>
        </p:nvGraphicFramePr>
        <p:xfrm>
          <a:off x="6429375" y="3935413"/>
          <a:ext cx="5762625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67" name="Visio" r:id="rId7" imgW="3630317" imgH="1813050" progId="Visio.Drawing.11">
                  <p:embed/>
                </p:oleObj>
              </mc:Choice>
              <mc:Fallback>
                <p:oleObj name="Visio" r:id="rId7" imgW="3630317" imgH="1813050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3935413"/>
                        <a:ext cx="5762625" cy="2894012"/>
                      </a:xfrm>
                      <a:prstGeom prst="rect">
                        <a:avLst/>
                      </a:prstGeom>
                      <a:solidFill>
                        <a:srgbClr val="BDD7E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78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1948" y="1073286"/>
            <a:ext cx="111694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）同步时序逻辑电路和异步时序逻辑电路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按照时钟类型分：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同步时序逻辑电路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Synchronous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Sequencial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Logic Circuit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所有触发器的状态受同一时钟控制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电路状态同步于时钟信号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，或者说电路只有在时钟触发边沿出现时，才改变状态。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异步时序逻辑电路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Asynchronous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Sequencial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Logic Circuit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defTabSz="468000">
              <a:lnSpc>
                <a:spcPct val="150000"/>
              </a:lnSpc>
              <a:buClr>
                <a:srgbClr val="3859CD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电路中各存储元件的状态改变是异步的，无法与某个统一时钟边沿同步，即：异步时序逻辑电路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没有统一的时钟信号或者没有时钟信号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状态改变完全由外部输入信号的变化引起的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时序逻辑电路的分类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1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68-8413-45FA-BDC7-53DA68035736}" type="slidenum">
              <a:rPr lang="zh-CN" altLang="en-US" smtClean="0"/>
              <a:t>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60439" y="1073286"/>
                <a:ext cx="11100620" cy="5274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468000">
                  <a:lnSpc>
                    <a:spcPct val="14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异步时序电路：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设计更灵活、设计方法复杂；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（第</a:t>
                </a:r>
                <a:r>
                  <a:rPr lang="en-US" altLang="zh-CN" sz="2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章）</a:t>
                </a:r>
                <a:endParaRPr lang="en-US" altLang="zh-CN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4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同步时序电路：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设计更容易，其应用也更为广泛。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（本章）</a:t>
                </a:r>
                <a:endParaRPr lang="en-US" altLang="zh-CN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4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实际上，几乎所有系统本质上都是同步的。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4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计算机：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主要工作于同步状态下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，而异步时序电路主要应用在两个不同时钟的系统之间进行通信时，或者用于任意时刻接收输入的场合。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defTabSz="468000">
                  <a:lnSpc>
                    <a:spcPct val="14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讨论同步时序逻辑电路的共性认知：</a:t>
                </a:r>
                <a:endParaRPr lang="en-US" altLang="zh-CN" sz="24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4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时钟脉冲不被当作输入变量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，仅仅是电路工作的时间基准；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4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当前状态（现态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原态）</a:t>
                </a:r>
                <a:r>
                  <a:rPr lang="en-US" altLang="zh-CN" sz="2400" b="1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：目前系统的状态；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4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下一状态（次态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新态）</a:t>
                </a:r>
                <a:r>
                  <a:rPr lang="en-US" altLang="zh-CN" sz="2400" b="1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：下一个时钟沿作用后系统将要进入的状态；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defTabSz="468000">
                  <a:lnSpc>
                    <a:spcPct val="140000"/>
                  </a:lnSpc>
                  <a:buClr>
                    <a:srgbClr val="3859CD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只要时钟脉冲有效边沿没有到来，同步时序逻辑电路的状态就不会改变。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9" y="1073286"/>
                <a:ext cx="11100620" cy="5274649"/>
              </a:xfrm>
              <a:prstGeom prst="rect">
                <a:avLst/>
              </a:prstGeom>
              <a:blipFill rotWithShape="1">
                <a:blip r:embed="rId3"/>
                <a:stretch>
                  <a:fillRect l="-769" r="-55" b="-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/>
          <p:cNvSpPr/>
          <p:nvPr/>
        </p:nvSpPr>
        <p:spPr>
          <a:xfrm>
            <a:off x="304512" y="129448"/>
            <a:ext cx="1739441" cy="612000"/>
          </a:xfrm>
          <a:prstGeom prst="parallelogram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6.1.2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2187687" y="97943"/>
            <a:ext cx="5772972" cy="732155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时序逻辑电路的分类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42764" y="0"/>
            <a:ext cx="2549236" cy="510988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同步时序逻辑电路</a:t>
            </a:r>
            <a:endParaRPr lang="zh-CN" altLang="en-US" dirty="0"/>
          </a:p>
        </p:txBody>
      </p:sp>
      <p:sp>
        <p:nvSpPr>
          <p:cNvPr id="5" name="椭圆形标注 4"/>
          <p:cNvSpPr/>
          <p:nvPr/>
        </p:nvSpPr>
        <p:spPr>
          <a:xfrm>
            <a:off x="9517626" y="5014452"/>
            <a:ext cx="1671484" cy="668593"/>
          </a:xfrm>
          <a:prstGeom prst="wedgeEllipseCallout">
            <a:avLst>
              <a:gd name="adj1" fmla="val -57116"/>
              <a:gd name="adj2" fmla="val 90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有前提吗？</a:t>
            </a:r>
          </a:p>
        </p:txBody>
      </p:sp>
    </p:spTree>
    <p:extLst>
      <p:ext uri="{BB962C8B-B14F-4D97-AF65-F5344CB8AC3E}">
        <p14:creationId xmlns:p14="http://schemas.microsoft.com/office/powerpoint/2010/main" val="58319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2D05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4-浅色-办公趣味-多彩">
  <a:themeElements>
    <a:clrScheme name="CLASSIC - Standart Office">
      <a:dk1>
        <a:srgbClr val="44546A"/>
      </a:dk1>
      <a:lt1>
        <a:sysClr val="window" lastClr="FFFFFF"/>
      </a:lt1>
      <a:dk2>
        <a:srgbClr val="8496B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60000"/>
              <a:lumOff val="40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4-浅色-办公趣味-多彩" id="{7EE850B1-B640-41FE-961B-2C8D1601101E}" vid="{71BC90C3-6648-40F9-9C34-8F5736F00862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10182</TotalTime>
  <Words>4800</Words>
  <Application>Microsoft Office PowerPoint</Application>
  <PresentationFormat>宽屏</PresentationFormat>
  <Paragraphs>1108</Paragraphs>
  <Slides>58</Slides>
  <Notes>54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73" baseType="lpstr">
      <vt:lpstr>等线</vt:lpstr>
      <vt:lpstr>华文中宋</vt:lpstr>
      <vt:lpstr>宋体</vt:lpstr>
      <vt:lpstr>微软雅黑</vt:lpstr>
      <vt:lpstr>Agency FB</vt:lpstr>
      <vt:lpstr>Arial</vt:lpstr>
      <vt:lpstr>Calibri</vt:lpstr>
      <vt:lpstr>Cambria Math</vt:lpstr>
      <vt:lpstr>Impact</vt:lpstr>
      <vt:lpstr>Times New Roman</vt:lpstr>
      <vt:lpstr>Wingdings</vt:lpstr>
      <vt:lpstr>Office 主题​​</vt:lpstr>
      <vt:lpstr>24-浅色-办公趣味-多彩</vt:lpstr>
      <vt:lpstr>Visio</vt:lpstr>
      <vt:lpstr>Microsoft Visio 2003-2010 绘图</vt:lpstr>
      <vt:lpstr>第6章 同步时序逻辑电路</vt:lpstr>
      <vt:lpstr>PowerPoint 演示文稿</vt:lpstr>
      <vt:lpstr>时序逻辑电路概述</vt:lpstr>
      <vt:lpstr>时序逻辑电路的特点</vt:lpstr>
      <vt:lpstr>时序逻辑电路的特点</vt:lpstr>
      <vt:lpstr>时序逻辑电路的特点</vt:lpstr>
      <vt:lpstr>时序逻辑电路的特点</vt:lpstr>
      <vt:lpstr>时序逻辑电路的分类</vt:lpstr>
      <vt:lpstr>时序逻辑电路的分类</vt:lpstr>
      <vt:lpstr>时序逻辑电路的分类</vt:lpstr>
      <vt:lpstr>时序逻辑电路的分类</vt:lpstr>
      <vt:lpstr>时序逻辑电路的分类</vt:lpstr>
      <vt:lpstr>时序逻辑电路的分类</vt:lpstr>
      <vt:lpstr>时序逻辑电路的分类</vt:lpstr>
      <vt:lpstr>时序逻辑电路的分类</vt:lpstr>
      <vt:lpstr>时序逻辑电路的分类</vt:lpstr>
      <vt:lpstr>时序逻辑电路的描述方法</vt:lpstr>
      <vt:lpstr>时序逻辑电路的描述方法</vt:lpstr>
      <vt:lpstr>时序逻辑电路的描述方法</vt:lpstr>
      <vt:lpstr>时序逻辑电路的描述方法</vt:lpstr>
      <vt:lpstr>时序逻辑电路的描述方法</vt:lpstr>
      <vt:lpstr>时序逻辑电路的描述方法</vt:lpstr>
      <vt:lpstr>时序逻辑电路的描述方法</vt:lpstr>
      <vt:lpstr>时序逻辑电路的描述方法</vt:lpstr>
      <vt:lpstr>同步时序逻辑电路的分析</vt:lpstr>
      <vt:lpstr>同步时序逻辑电路的分析步骤</vt:lpstr>
      <vt:lpstr>同步时序逻辑电路的分析步骤</vt:lpstr>
      <vt:lpstr>同步时序逻辑电路的分析步骤</vt:lpstr>
      <vt:lpstr>同步时序逻辑电路的分析步骤</vt:lpstr>
      <vt:lpstr>同步时序逻辑电路的分析步骤</vt:lpstr>
      <vt:lpstr>同步时序逻辑电路的分析步骤</vt:lpstr>
      <vt:lpstr>同步时序逻辑电路的分析步骤</vt:lpstr>
      <vt:lpstr>同步时序逻辑电路的分析步骤</vt:lpstr>
      <vt:lpstr>同步时序逻辑电路的分析步骤</vt:lpstr>
      <vt:lpstr>同步时序逻辑电路的分析步骤</vt:lpstr>
      <vt:lpstr>同步时序逻辑电路的分析步骤</vt:lpstr>
      <vt:lpstr>同步时序逻辑电路的分析步骤</vt:lpstr>
      <vt:lpstr>同步时序逻辑电路的分析步骤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分析举例</vt:lpstr>
      <vt:lpstr>本章作业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冯建文</cp:lastModifiedBy>
  <cp:revision>779</cp:revision>
  <dcterms:created xsi:type="dcterms:W3CDTF">2018-06-13T06:27:22Z</dcterms:created>
  <dcterms:modified xsi:type="dcterms:W3CDTF">2019-11-24T08:17:50Z</dcterms:modified>
</cp:coreProperties>
</file>